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81" r:id="rId3"/>
    <p:sldId id="257" r:id="rId4"/>
    <p:sldId id="258" r:id="rId5"/>
    <p:sldId id="259" r:id="rId6"/>
    <p:sldId id="260" r:id="rId7"/>
    <p:sldId id="261" r:id="rId8"/>
    <p:sldId id="262" r:id="rId9"/>
    <p:sldId id="263" r:id="rId10"/>
    <p:sldId id="264" r:id="rId11"/>
    <p:sldId id="265" r:id="rId12"/>
    <p:sldId id="266" r:id="rId13"/>
    <p:sldId id="287" r:id="rId14"/>
    <p:sldId id="267" r:id="rId15"/>
    <p:sldId id="268" r:id="rId16"/>
    <p:sldId id="269" r:id="rId17"/>
    <p:sldId id="270" r:id="rId18"/>
    <p:sldId id="271" r:id="rId19"/>
    <p:sldId id="272" r:id="rId20"/>
    <p:sldId id="273" r:id="rId21"/>
    <p:sldId id="274" r:id="rId22"/>
    <p:sldId id="278" r:id="rId23"/>
    <p:sldId id="288" r:id="rId24"/>
    <p:sldId id="28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48"/>
    <p:restoredTop sz="73375"/>
  </p:normalViewPr>
  <p:slideViewPr>
    <p:cSldViewPr snapToGrid="0" snapToObjects="1">
      <p:cViewPr varScale="1">
        <p:scale>
          <a:sx n="57" d="100"/>
          <a:sy n="57" d="100"/>
        </p:scale>
        <p:origin x="82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B81967-2BF6-464C-8467-CAF335A27FF0}" type="datetimeFigureOut">
              <a:rPr lang="en-US" smtClean="0"/>
              <a:t>1/11/19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30BF4D-E4EB-C347-9F92-6FA2DBDD4CE5}" type="slidenum">
              <a:rPr lang="en-US" smtClean="0"/>
              <a:t>‹#›</a:t>
            </a:fld>
            <a:endParaRPr lang="en-US"/>
          </a:p>
        </p:txBody>
      </p:sp>
    </p:spTree>
    <p:extLst>
      <p:ext uri="{BB962C8B-B14F-4D97-AF65-F5344CB8AC3E}">
        <p14:creationId xmlns:p14="http://schemas.microsoft.com/office/powerpoint/2010/main" val="2318063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chapter reflects on the current state of the art of agent-based models and factors that may shape the future of this discipline. Specifically we will discuss the key challenges for developing robust agent-based models of geographical systems as well as potential solutions. We argue that we need to make progress on these challenges if these models are to be used to offer insight into key societal challenges, for example climate change, urban growth and migration.</a:t>
            </a:r>
          </a:p>
        </p:txBody>
      </p:sp>
      <p:sp>
        <p:nvSpPr>
          <p:cNvPr id="4" name="Slide Number Placeholder 3"/>
          <p:cNvSpPr>
            <a:spLocks noGrp="1"/>
          </p:cNvSpPr>
          <p:nvPr>
            <p:ph type="sldNum" sz="quarter" idx="10"/>
          </p:nvPr>
        </p:nvSpPr>
        <p:spPr/>
        <p:txBody>
          <a:bodyPr/>
          <a:lstStyle/>
          <a:p>
            <a:fld id="{6830BF4D-E4EB-C347-9F92-6FA2DBDD4CE5}" type="slidenum">
              <a:rPr lang="en-US" smtClean="0"/>
              <a:t>1</a:t>
            </a:fld>
            <a:endParaRPr lang="en-US"/>
          </a:p>
        </p:txBody>
      </p:sp>
    </p:spTree>
    <p:extLst>
      <p:ext uri="{BB962C8B-B14F-4D97-AF65-F5344CB8AC3E}">
        <p14:creationId xmlns:p14="http://schemas.microsoft.com/office/powerpoint/2010/main" val="1553331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3</a:t>
            </a:fld>
            <a:endParaRPr lang="en-US"/>
          </a:p>
        </p:txBody>
      </p:sp>
    </p:spTree>
    <p:extLst>
      <p:ext uri="{BB962C8B-B14F-4D97-AF65-F5344CB8AC3E}">
        <p14:creationId xmlns:p14="http://schemas.microsoft.com/office/powerpoint/2010/main" val="20437705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10</a:t>
            </a:fld>
            <a:endParaRPr lang="en-US"/>
          </a:p>
        </p:txBody>
      </p:sp>
    </p:spTree>
    <p:extLst>
      <p:ext uri="{BB962C8B-B14F-4D97-AF65-F5344CB8AC3E}">
        <p14:creationId xmlns:p14="http://schemas.microsoft.com/office/powerpoint/2010/main" val="12052268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11</a:t>
            </a:fld>
            <a:endParaRPr lang="en-US"/>
          </a:p>
        </p:txBody>
      </p:sp>
    </p:spTree>
    <p:extLst>
      <p:ext uri="{BB962C8B-B14F-4D97-AF65-F5344CB8AC3E}">
        <p14:creationId xmlns:p14="http://schemas.microsoft.com/office/powerpoint/2010/main" val="2284896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Natural Disasters and Humanitarian Relief</a:t>
            </a:r>
          </a:p>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16</a:t>
            </a:fld>
            <a:endParaRPr lang="en-US"/>
          </a:p>
        </p:txBody>
      </p:sp>
    </p:spTree>
    <p:extLst>
      <p:ext uri="{BB962C8B-B14F-4D97-AF65-F5344CB8AC3E}">
        <p14:creationId xmlns:p14="http://schemas.microsoft.com/office/powerpoint/2010/main" val="3084377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17</a:t>
            </a:fld>
            <a:endParaRPr lang="en-US"/>
          </a:p>
        </p:txBody>
      </p:sp>
    </p:spTree>
    <p:extLst>
      <p:ext uri="{BB962C8B-B14F-4D97-AF65-F5344CB8AC3E}">
        <p14:creationId xmlns:p14="http://schemas.microsoft.com/office/powerpoint/2010/main" val="36489682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22</a:t>
            </a:fld>
            <a:endParaRPr lang="en-US"/>
          </a:p>
        </p:txBody>
      </p:sp>
    </p:spTree>
    <p:extLst>
      <p:ext uri="{BB962C8B-B14F-4D97-AF65-F5344CB8AC3E}">
        <p14:creationId xmlns:p14="http://schemas.microsoft.com/office/powerpoint/2010/main" val="1319969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23</a:t>
            </a:fld>
            <a:endParaRPr lang="en-US"/>
          </a:p>
        </p:txBody>
      </p:sp>
    </p:spTree>
    <p:extLst>
      <p:ext uri="{BB962C8B-B14F-4D97-AF65-F5344CB8AC3E}">
        <p14:creationId xmlns:p14="http://schemas.microsoft.com/office/powerpoint/2010/main" val="4346817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30BF4D-E4EB-C347-9F92-6FA2DBDD4CE5}" type="slidenum">
              <a:rPr lang="en-US" smtClean="0"/>
              <a:t>24</a:t>
            </a:fld>
            <a:endParaRPr lang="en-US"/>
          </a:p>
        </p:txBody>
      </p:sp>
    </p:spTree>
    <p:extLst>
      <p:ext uri="{BB962C8B-B14F-4D97-AF65-F5344CB8AC3E}">
        <p14:creationId xmlns:p14="http://schemas.microsoft.com/office/powerpoint/2010/main" val="1573336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F7A16-E78A-BE4A-AC43-8512E7D932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1F38C8-365B-CA4F-B19D-567E737B1A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28210-3A32-5F42-B6C1-4EC7285777A7}"/>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906277F9-D1A2-9843-B607-FCC14A031A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280A87-2C80-A64B-87FB-EF30B3D84BEC}"/>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82555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44AF-4076-ED4B-B391-C5A3489C04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2274F-54BF-764B-B515-33F41ADD7A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3412C-0D19-274E-9402-8A7B85561B08}"/>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AC034415-ED19-A445-BD68-A64A25C07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E3F4D4-B881-F34A-81D6-2E0313F65EE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94080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D434B5-95B9-8F45-9704-269CFCDE3C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99913-B6B0-7C48-9E46-20EC11E0D7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CE55D2-ADC8-E348-B484-18FD79F5F120}"/>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9547F7AC-E50A-D649-85D6-DB77ADB233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89C60-9BE1-C544-82FC-951DBED57A52}"/>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299426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72FB-6E84-2F49-8A51-0972418C72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F1C8D-6F5A-7D47-9201-3E7B6F54519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4AB3CC-E7E0-6340-B3A4-F00DB09C83B6}"/>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7D837D03-AC59-D14F-9507-84D8469084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39326-81CE-0942-A45E-A9A8005451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0659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88158-F8C2-434F-AD68-D86B3031D9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CBB0E7-5DE5-0D42-9359-2B7E8DAA3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10A837-B060-AA46-AA08-6F233B11970D}"/>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5CFEE10B-C123-1B45-B864-6B8D5BE99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CCC4B6-2F8B-CA45-99D7-D48C1C9972F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75922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8530F-2ABB-F741-86CD-02B983C499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7B270D-31DF-824D-AAC7-1A8C490EB9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A55378-871B-074A-9340-5A273CC1471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61FB1B-E7C3-3547-A1B6-22B90A24B538}"/>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7F3ECCE9-7B6F-4948-8417-3E618E8577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8C9493-26BA-D644-84CB-6514BD1933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0077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BFA1D-0768-FC4F-B75B-EDE0297EB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5D8327-4932-5241-83AC-C7F2238257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9529289-DA97-FA4F-883B-1C08A606C7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D275AA-C108-7C4D-9250-CEC009533B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4C4C786-F911-8F45-B48E-D4C85A8F3C2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578C52-1C7D-8B4B-BA4A-CE1D6F06640F}"/>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8" name="Footer Placeholder 7">
            <a:extLst>
              <a:ext uri="{FF2B5EF4-FFF2-40B4-BE49-F238E27FC236}">
                <a16:creationId xmlns:a16="http://schemas.microsoft.com/office/drawing/2014/main" id="{7E6D7468-D98E-E146-8C11-566E68149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3284EF-707E-DC42-ACCE-D4654F57CD2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79364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0226-982E-E240-BF1F-97AC71D0A3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C30596-EF95-C943-9C4C-04001C8BADF1}"/>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4" name="Footer Placeholder 3">
            <a:extLst>
              <a:ext uri="{FF2B5EF4-FFF2-40B4-BE49-F238E27FC236}">
                <a16:creationId xmlns:a16="http://schemas.microsoft.com/office/drawing/2014/main" id="{332BA8BC-065B-2742-86D8-3DAEEF7DC5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CD01E8-BA1E-A747-8D70-0629550712AB}"/>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173034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C8AFC9-2394-FA4D-997A-E88CEA272745}"/>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3" name="Footer Placeholder 2">
            <a:extLst>
              <a:ext uri="{FF2B5EF4-FFF2-40B4-BE49-F238E27FC236}">
                <a16:creationId xmlns:a16="http://schemas.microsoft.com/office/drawing/2014/main" id="{65E573A5-1335-AE42-BF09-1FCBDAAF3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A33E51-7F7D-CE46-8B95-7568215B7AE1}"/>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478999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548E5-E07D-1743-B852-D6ECD31088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EEBEEA-F298-024B-95FB-9C751B77EB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06EB14-9D0B-2648-B3DB-11824B88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2976687-76B2-4140-83AC-8536F4E951D6}"/>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48A96F32-9D50-C041-B009-75800376A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2142CE-848C-BD4E-8A40-32AB7BD028CF}"/>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34921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299C7-4255-864E-8B0F-406D4E839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5CA03A-A409-8347-90BF-5F664DFFD5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B50B80-F53D-A846-921D-8A929C4D19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6D389-B843-E349-8890-DA1714FA9731}"/>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3F7AB3BD-8BDF-0E40-A12B-116E42619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31EEB-3496-6746-BF21-5BF059F85A04}"/>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805990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B2A93-86B7-724F-A8E8-70A991C762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3B9F64-2C6A-CE48-AB9D-FB7CE414B3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EB4216-D3B6-004E-8D9D-3347281461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6B9742FF-E815-B64D-B6D5-E2973185BE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04E5B1-99C5-FF4A-8E8B-D292DC7708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AD58D8-E8DF-BD44-A759-57D7987C3BA5}" type="slidenum">
              <a:rPr lang="en-US" smtClean="0"/>
              <a:t>‹#›</a:t>
            </a:fld>
            <a:endParaRPr lang="en-US"/>
          </a:p>
        </p:txBody>
      </p:sp>
    </p:spTree>
    <p:extLst>
      <p:ext uri="{BB962C8B-B14F-4D97-AF65-F5344CB8AC3E}">
        <p14:creationId xmlns:p14="http://schemas.microsoft.com/office/powerpoint/2010/main" val="25406928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agentscript.org/" TargetMode="External"/><Relationship Id="rId2" Type="http://schemas.openxmlformats.org/officeDocument/2006/relationships/hyperlink" Target="https://netlogoweb.org/"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github.com/abmgis/abmgis/tree/master/AppendixA/Haiti" TargetMode="External"/><Relationship Id="rId5" Type="http://schemas.openxmlformats.org/officeDocument/2006/relationships/image" Target="../media/image4.png"/><Relationship Id="rId4" Type="http://schemas.openxmlformats.org/officeDocument/2006/relationships/hyperlink" Target="https://github.com/abmgis/abmgis/tree/master/AppendixA/Hotspot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ccl.northwestern.edu/rp/levelspace/"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ccl.northwestern.edu/rp/levelspace/"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github.com/alexsingleton/urban_analytics" TargetMode="External"/><Relationship Id="rId4" Type="http://schemas.openxmlformats.org/officeDocument/2006/relationships/hyperlink" Target="https://www.sciencedirect.com/science/article/pii/S0198971508000628"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www.abmgis.org/Chapter12.htm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EEBE865-BD03-C449-BAAB-4C7BDE8E7D2E}"/>
              </a:ext>
            </a:extLst>
          </p:cNvPr>
          <p:cNvPicPr>
            <a:picLocks noChangeAspect="1"/>
          </p:cNvPicPr>
          <p:nvPr/>
        </p:nvPicPr>
        <p:blipFill rotWithShape="1">
          <a:blip r:embed="rId3"/>
          <a:srcRect r="3747"/>
          <a:stretch/>
        </p:blipFill>
        <p:spPr>
          <a:xfrm>
            <a:off x="20" y="10"/>
            <a:ext cx="4637226" cy="6857990"/>
          </a:xfrm>
          <a:prstGeom prst="rect">
            <a:avLst/>
          </a:prstGeom>
        </p:spPr>
      </p:pic>
      <p:sp>
        <p:nvSpPr>
          <p:cNvPr id="9" name="Rectangle 8">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54A01-461C-1045-AC9B-35DD625CB021}"/>
              </a:ext>
            </a:extLst>
          </p:cNvPr>
          <p:cNvSpPr>
            <a:spLocks noGrp="1"/>
          </p:cNvSpPr>
          <p:nvPr>
            <p:ph type="ctrTitle"/>
          </p:nvPr>
        </p:nvSpPr>
        <p:spPr>
          <a:xfrm>
            <a:off x="5277328" y="640082"/>
            <a:ext cx="6274591" cy="3351602"/>
          </a:xfrm>
        </p:spPr>
        <p:txBody>
          <a:bodyPr>
            <a:normAutofit/>
          </a:bodyPr>
          <a:lstStyle/>
          <a:p>
            <a:pPr algn="l"/>
            <a:r>
              <a:rPr lang="en-US">
                <a:solidFill>
                  <a:schemeClr val="bg1"/>
                </a:solidFill>
              </a:rPr>
              <a:t>Chapter 12</a:t>
            </a:r>
          </a:p>
        </p:txBody>
      </p:sp>
      <p:sp>
        <p:nvSpPr>
          <p:cNvPr id="3" name="Subtitle 2">
            <a:extLst>
              <a:ext uri="{FF2B5EF4-FFF2-40B4-BE49-F238E27FC236}">
                <a16:creationId xmlns:a16="http://schemas.microsoft.com/office/drawing/2014/main" id="{1F6A411C-5F1C-D542-A211-0F0D7F10FA53}"/>
              </a:ext>
            </a:extLst>
          </p:cNvPr>
          <p:cNvSpPr>
            <a:spLocks noGrp="1"/>
          </p:cNvSpPr>
          <p:nvPr>
            <p:ph type="subTitle" idx="1"/>
          </p:nvPr>
        </p:nvSpPr>
        <p:spPr>
          <a:xfrm>
            <a:off x="5277327" y="4156276"/>
            <a:ext cx="6274592" cy="2061645"/>
          </a:xfrm>
        </p:spPr>
        <p:txBody>
          <a:bodyPr>
            <a:normAutofit/>
          </a:bodyPr>
          <a:lstStyle/>
          <a:p>
            <a:pPr algn="l"/>
            <a:r>
              <a:rPr lang="en-US">
                <a:solidFill>
                  <a:schemeClr val="bg1"/>
                </a:solidFill>
              </a:rPr>
              <a:t>Summary and Outlook</a:t>
            </a:r>
          </a:p>
        </p:txBody>
      </p:sp>
    </p:spTree>
    <p:extLst>
      <p:ext uri="{BB962C8B-B14F-4D97-AF65-F5344CB8AC3E}">
        <p14:creationId xmlns:p14="http://schemas.microsoft.com/office/powerpoint/2010/main" val="27190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62695-3F3B-084A-BEFB-81D4B7E6A29C}"/>
              </a:ext>
            </a:extLst>
          </p:cNvPr>
          <p:cNvSpPr>
            <a:spLocks noGrp="1"/>
          </p:cNvSpPr>
          <p:nvPr>
            <p:ph type="title"/>
          </p:nvPr>
        </p:nvSpPr>
        <p:spPr/>
        <p:txBody>
          <a:bodyPr/>
          <a:lstStyle/>
          <a:p>
            <a:r>
              <a:rPr lang="en-US" dirty="0"/>
              <a:t>Challenge 6: Agent Representation, Aggregation and Dynamics</a:t>
            </a:r>
          </a:p>
        </p:txBody>
      </p:sp>
      <p:sp>
        <p:nvSpPr>
          <p:cNvPr id="3" name="Content Placeholder 2">
            <a:extLst>
              <a:ext uri="{FF2B5EF4-FFF2-40B4-BE49-F238E27FC236}">
                <a16:creationId xmlns:a16="http://schemas.microsoft.com/office/drawing/2014/main" id="{84B62F28-25C8-9440-B9E3-944006533BE2}"/>
              </a:ext>
            </a:extLst>
          </p:cNvPr>
          <p:cNvSpPr>
            <a:spLocks noGrp="1"/>
          </p:cNvSpPr>
          <p:nvPr>
            <p:ph idx="1"/>
          </p:nvPr>
        </p:nvSpPr>
        <p:spPr>
          <a:xfrm>
            <a:off x="838200" y="1825624"/>
            <a:ext cx="10515600" cy="4758055"/>
          </a:xfrm>
        </p:spPr>
        <p:txBody>
          <a:bodyPr>
            <a:normAutofit lnSpcReduction="10000"/>
          </a:bodyPr>
          <a:lstStyle/>
          <a:p>
            <a:r>
              <a:rPr lang="en-US" dirty="0"/>
              <a:t>Agents can be defined at a variety of levels (individuals, households, etc.)  and can operate at very different temporal and spatial scales (e.g. from seconds to years). </a:t>
            </a:r>
          </a:p>
          <a:p>
            <a:pPr lvl="1"/>
            <a:r>
              <a:rPr lang="en-US" dirty="0"/>
              <a:t>But how should we we chose such representation or dynamics. </a:t>
            </a:r>
          </a:p>
          <a:p>
            <a:pPr lvl="1"/>
            <a:r>
              <a:rPr lang="en-US" dirty="0"/>
              <a:t>How should we aggregate these rules and behaviors from the individual level to, say, groups or higher aggregations of agents?</a:t>
            </a:r>
          </a:p>
          <a:p>
            <a:r>
              <a:rPr lang="en-US" dirty="0"/>
              <a:t>How many agents and how many attributes for each agent we should account for?</a:t>
            </a:r>
          </a:p>
          <a:p>
            <a:r>
              <a:rPr lang="en-US" dirty="0"/>
              <a:t>Modelers need to be more explicit with respect to:</a:t>
            </a:r>
          </a:p>
          <a:p>
            <a:pPr lvl="1"/>
            <a:r>
              <a:rPr lang="en-US" dirty="0"/>
              <a:t>Agent representations, </a:t>
            </a:r>
          </a:p>
          <a:p>
            <a:pPr lvl="1"/>
            <a:r>
              <a:rPr lang="en-US" dirty="0"/>
              <a:t>Why they chose a specific spatial and temporal scales,</a:t>
            </a:r>
          </a:p>
          <a:p>
            <a:pPr lvl="1"/>
            <a:r>
              <a:rPr lang="en-US" dirty="0"/>
              <a:t>What data exists to support their assumptions and validate their outcomes.</a:t>
            </a:r>
          </a:p>
        </p:txBody>
      </p:sp>
    </p:spTree>
    <p:extLst>
      <p:ext uri="{BB962C8B-B14F-4D97-AF65-F5344CB8AC3E}">
        <p14:creationId xmlns:p14="http://schemas.microsoft.com/office/powerpoint/2010/main" val="4036370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FFA71-5FB4-4246-A39E-44B498304118}"/>
              </a:ext>
            </a:extLst>
          </p:cNvPr>
          <p:cNvSpPr>
            <a:spLocks noGrp="1"/>
          </p:cNvSpPr>
          <p:nvPr>
            <p:ph type="title"/>
          </p:nvPr>
        </p:nvSpPr>
        <p:spPr/>
        <p:txBody>
          <a:bodyPr/>
          <a:lstStyle/>
          <a:p>
            <a:r>
              <a:rPr lang="en-US" dirty="0"/>
              <a:t>Challenge 7: Behavior</a:t>
            </a:r>
          </a:p>
        </p:txBody>
      </p:sp>
      <p:sp>
        <p:nvSpPr>
          <p:cNvPr id="3" name="Content Placeholder 2">
            <a:extLst>
              <a:ext uri="{FF2B5EF4-FFF2-40B4-BE49-F238E27FC236}">
                <a16:creationId xmlns:a16="http://schemas.microsoft.com/office/drawing/2014/main" id="{706E6302-E2AD-8F4C-BF7B-D6A29BBAF44D}"/>
              </a:ext>
            </a:extLst>
          </p:cNvPr>
          <p:cNvSpPr>
            <a:spLocks noGrp="1"/>
          </p:cNvSpPr>
          <p:nvPr>
            <p:ph idx="1"/>
          </p:nvPr>
        </p:nvSpPr>
        <p:spPr/>
        <p:txBody>
          <a:bodyPr>
            <a:normAutofit fontScale="92500" lnSpcReduction="10000"/>
          </a:bodyPr>
          <a:lstStyle/>
          <a:p>
            <a:r>
              <a:rPr lang="en-US" dirty="0"/>
              <a:t>The role of theory and the representation of agents are both linked to the actions and behavior embedded within agents.</a:t>
            </a:r>
          </a:p>
          <a:p>
            <a:pPr lvl="1"/>
            <a:r>
              <a:rPr lang="en-US" dirty="0"/>
              <a:t>However, often modelers do not consider the use of alternative behavioral frameworks or describe in detail why one was chosen over another.</a:t>
            </a:r>
          </a:p>
          <a:p>
            <a:r>
              <a:rPr lang="en-US" dirty="0"/>
              <a:t>Many models take an </a:t>
            </a:r>
            <a:r>
              <a:rPr lang="en-US" i="1" dirty="0"/>
              <a:t>ad hoc </a:t>
            </a:r>
            <a:r>
              <a:rPr lang="en-US" dirty="0"/>
              <a:t>approach to implementing decisions without reference to appropriate theories or do a poor job of describing the decision making of their agents.</a:t>
            </a:r>
          </a:p>
          <a:p>
            <a:pPr lvl="1"/>
            <a:r>
              <a:rPr lang="en-US" dirty="0"/>
              <a:t>However, frameworks such as ODD+D and Modelling Human Behavior attempt to make overcome these challenges,</a:t>
            </a:r>
          </a:p>
          <a:p>
            <a:r>
              <a:rPr lang="en-US" dirty="0"/>
              <a:t>Efforts are also underway to develop cognitive frameworks within modelling packages (e.g. </a:t>
            </a:r>
            <a:r>
              <a:rPr lang="en-US" dirty="0" err="1"/>
              <a:t>MATSims</a:t>
            </a:r>
            <a:r>
              <a:rPr lang="en-US" dirty="0"/>
              <a:t> &amp; GAMA) and to incorporate learning or memory within their decision-making process.</a:t>
            </a:r>
          </a:p>
          <a:p>
            <a:endParaRPr lang="en-US" dirty="0"/>
          </a:p>
        </p:txBody>
      </p:sp>
    </p:spTree>
    <p:extLst>
      <p:ext uri="{BB962C8B-B14F-4D97-AF65-F5344CB8AC3E}">
        <p14:creationId xmlns:p14="http://schemas.microsoft.com/office/powerpoint/2010/main" val="2610913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1CB42-1E4C-8D46-B6C3-676B166BDFE0}"/>
              </a:ext>
            </a:extLst>
          </p:cNvPr>
          <p:cNvSpPr>
            <a:spLocks noGrp="1"/>
          </p:cNvSpPr>
          <p:nvPr>
            <p:ph type="title"/>
          </p:nvPr>
        </p:nvSpPr>
        <p:spPr/>
        <p:txBody>
          <a:bodyPr/>
          <a:lstStyle/>
          <a:p>
            <a:r>
              <a:rPr lang="en-US" dirty="0"/>
              <a:t>Challenge 8: Sharing and Dissemination of the Model</a:t>
            </a:r>
          </a:p>
        </p:txBody>
      </p:sp>
      <p:sp>
        <p:nvSpPr>
          <p:cNvPr id="3" name="Content Placeholder 2">
            <a:extLst>
              <a:ext uri="{FF2B5EF4-FFF2-40B4-BE49-F238E27FC236}">
                <a16:creationId xmlns:a16="http://schemas.microsoft.com/office/drawing/2014/main" id="{EA12B0CD-0244-144C-B0DC-FB67706B48B4}"/>
              </a:ext>
            </a:extLst>
          </p:cNvPr>
          <p:cNvSpPr>
            <a:spLocks noGrp="1"/>
          </p:cNvSpPr>
          <p:nvPr>
            <p:ph idx="1"/>
          </p:nvPr>
        </p:nvSpPr>
        <p:spPr/>
        <p:txBody>
          <a:bodyPr>
            <a:normAutofit/>
          </a:bodyPr>
          <a:lstStyle/>
          <a:p>
            <a:r>
              <a:rPr lang="en-US" dirty="0"/>
              <a:t>Gilbert et al. (2002) note: </a:t>
            </a:r>
          </a:p>
          <a:p>
            <a:pPr marL="457200" lvl="1" indent="0">
              <a:buNone/>
            </a:pPr>
            <a:r>
              <a:rPr lang="en-US" dirty="0"/>
              <a:t>“</a:t>
            </a:r>
            <a:r>
              <a:rPr lang="en-US" i="1" dirty="0"/>
              <a:t>it is frequently the case that policy-makers dismiss academic research as too theoretical, unrelated to the actual problems they are wrestling with, or in other ways irrelevant to their concerns</a:t>
            </a:r>
            <a:r>
              <a:rPr lang="en-US" dirty="0"/>
              <a:t>”</a:t>
            </a:r>
          </a:p>
          <a:p>
            <a:r>
              <a:rPr lang="en-US" dirty="0"/>
              <a:t>One way to circumnavigate this issue is to explore participatory modelling or companion modelling.</a:t>
            </a:r>
          </a:p>
          <a:p>
            <a:r>
              <a:rPr lang="en-US" dirty="0"/>
              <a:t>Another way of sharing and disseminating models is simply by taking advantage of the internet – not only in disseminating models but also by allowing users to access, run and explore models in their own browsers.</a:t>
            </a:r>
          </a:p>
        </p:txBody>
      </p:sp>
    </p:spTree>
    <p:extLst>
      <p:ext uri="{BB962C8B-B14F-4D97-AF65-F5344CB8AC3E}">
        <p14:creationId xmlns:p14="http://schemas.microsoft.com/office/powerpoint/2010/main" val="905451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1CB42-1E4C-8D46-B6C3-676B166BDFE0}"/>
              </a:ext>
            </a:extLst>
          </p:cNvPr>
          <p:cNvSpPr>
            <a:spLocks noGrp="1"/>
          </p:cNvSpPr>
          <p:nvPr>
            <p:ph type="title"/>
          </p:nvPr>
        </p:nvSpPr>
        <p:spPr>
          <a:xfrm>
            <a:off x="838200" y="365125"/>
            <a:ext cx="10515600" cy="1325563"/>
          </a:xfrm>
        </p:spPr>
        <p:txBody>
          <a:bodyPr>
            <a:normAutofit/>
          </a:bodyPr>
          <a:lstStyle/>
          <a:p>
            <a:r>
              <a:rPr lang="en-US"/>
              <a:t>Challenge 8: Sharing and Dissemination of the Model</a:t>
            </a:r>
            <a:endParaRPr lang="en-US" dirty="0"/>
          </a:p>
        </p:txBody>
      </p:sp>
      <p:sp>
        <p:nvSpPr>
          <p:cNvPr id="14" name="Content Placeholder 9">
            <a:extLst>
              <a:ext uri="{FF2B5EF4-FFF2-40B4-BE49-F238E27FC236}">
                <a16:creationId xmlns:a16="http://schemas.microsoft.com/office/drawing/2014/main" id="{5EBE06A4-2331-457B-80AD-73508D975F38}"/>
              </a:ext>
            </a:extLst>
          </p:cNvPr>
          <p:cNvSpPr>
            <a:spLocks noGrp="1"/>
          </p:cNvSpPr>
          <p:nvPr>
            <p:ph idx="1"/>
          </p:nvPr>
        </p:nvSpPr>
        <p:spPr>
          <a:xfrm>
            <a:off x="838200" y="1825625"/>
            <a:ext cx="3166241" cy="4351338"/>
          </a:xfrm>
        </p:spPr>
        <p:txBody>
          <a:bodyPr>
            <a:normAutofit lnSpcReduction="10000"/>
          </a:bodyPr>
          <a:lstStyle/>
          <a:p>
            <a:r>
              <a:rPr lang="en-US" sz="2000" dirty="0"/>
              <a:t>Taking advantage of the internet  to run models in a browser:</a:t>
            </a:r>
          </a:p>
          <a:p>
            <a:endParaRPr lang="en-US" sz="2000" dirty="0"/>
          </a:p>
          <a:p>
            <a:r>
              <a:rPr lang="en-US" sz="2000" dirty="0">
                <a:hlinkClick r:id="rId2"/>
              </a:rPr>
              <a:t>https://netlogoweb.org/</a:t>
            </a:r>
            <a:r>
              <a:rPr lang="en-US" sz="2000" dirty="0"/>
              <a:t>  </a:t>
            </a:r>
          </a:p>
          <a:p>
            <a:endParaRPr lang="en-US" sz="2000" dirty="0"/>
          </a:p>
          <a:p>
            <a:r>
              <a:rPr lang="en-US" sz="2000" dirty="0">
                <a:hlinkClick r:id="rId3"/>
              </a:rPr>
              <a:t>http://agentscript.org/</a:t>
            </a:r>
            <a:r>
              <a:rPr lang="en-US" sz="2000" dirty="0"/>
              <a:t>  </a:t>
            </a:r>
          </a:p>
          <a:p>
            <a:endParaRPr lang="en-US" sz="2000" dirty="0"/>
          </a:p>
          <a:p>
            <a:r>
              <a:rPr lang="en-US" sz="2000" dirty="0"/>
              <a:t>Or utilizing game engines (e.g. Unity) or virtual worlds (e.g. Second Life, </a:t>
            </a:r>
            <a:r>
              <a:rPr lang="en-US" sz="2000" dirty="0" err="1"/>
              <a:t>OpenSim</a:t>
            </a:r>
            <a:r>
              <a:rPr lang="en-US" sz="2000" dirty="0"/>
              <a:t>) for sharing and interacting with models</a:t>
            </a:r>
          </a:p>
          <a:p>
            <a:endParaRPr lang="en-US" sz="2000" dirty="0"/>
          </a:p>
          <a:p>
            <a:endParaRPr lang="en-US" sz="2000" dirty="0"/>
          </a:p>
          <a:p>
            <a:endParaRPr lang="en-US" sz="2000" dirty="0"/>
          </a:p>
        </p:txBody>
      </p:sp>
      <p:pic>
        <p:nvPicPr>
          <p:cNvPr id="8" name="Content Placeholder 4">
            <a:extLst>
              <a:ext uri="{FF2B5EF4-FFF2-40B4-BE49-F238E27FC236}">
                <a16:creationId xmlns:a16="http://schemas.microsoft.com/office/drawing/2014/main" id="{6BBE2EC2-CADC-0D4D-95D2-6114CCDBDE3C}"/>
              </a:ext>
            </a:extLst>
          </p:cNvPr>
          <p:cNvPicPr>
            <a:picLocks noChangeAspect="1"/>
          </p:cNvPicPr>
          <p:nvPr/>
        </p:nvPicPr>
        <p:blipFill rotWithShape="1">
          <a:blip r:embed="rId4"/>
          <a:srcRect r="4808" b="-3"/>
          <a:stretch/>
        </p:blipFill>
        <p:spPr>
          <a:xfrm>
            <a:off x="4246179" y="1304859"/>
            <a:ext cx="7107621" cy="4872103"/>
          </a:xfrm>
          <a:prstGeom prst="rect">
            <a:avLst/>
          </a:prstGeom>
        </p:spPr>
      </p:pic>
    </p:spTree>
    <p:extLst>
      <p:ext uri="{BB962C8B-B14F-4D97-AF65-F5344CB8AC3E}">
        <p14:creationId xmlns:p14="http://schemas.microsoft.com/office/powerpoint/2010/main" val="196563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74CB7-9640-8342-A700-967A338C72DA}"/>
              </a:ext>
            </a:extLst>
          </p:cNvPr>
          <p:cNvSpPr>
            <a:spLocks noGrp="1"/>
          </p:cNvSpPr>
          <p:nvPr>
            <p:ph type="title"/>
          </p:nvPr>
        </p:nvSpPr>
        <p:spPr/>
        <p:txBody>
          <a:bodyPr/>
          <a:lstStyle/>
          <a:p>
            <a:r>
              <a:rPr lang="en-US" dirty="0"/>
              <a:t>Challenge 9: Data Challenges</a:t>
            </a:r>
          </a:p>
        </p:txBody>
      </p:sp>
      <p:sp>
        <p:nvSpPr>
          <p:cNvPr id="3" name="Content Placeholder 2">
            <a:extLst>
              <a:ext uri="{FF2B5EF4-FFF2-40B4-BE49-F238E27FC236}">
                <a16:creationId xmlns:a16="http://schemas.microsoft.com/office/drawing/2014/main" id="{E34A3B59-BE53-9244-81E0-1C96C975B2FB}"/>
              </a:ext>
            </a:extLst>
          </p:cNvPr>
          <p:cNvSpPr>
            <a:spLocks noGrp="1"/>
          </p:cNvSpPr>
          <p:nvPr>
            <p:ph idx="1"/>
          </p:nvPr>
        </p:nvSpPr>
        <p:spPr/>
        <p:txBody>
          <a:bodyPr>
            <a:normAutofit lnSpcReduction="10000"/>
          </a:bodyPr>
          <a:lstStyle/>
          <a:p>
            <a:r>
              <a:rPr lang="en-US" dirty="0"/>
              <a:t>Agent-based models are all about the individual.</a:t>
            </a:r>
          </a:p>
          <a:p>
            <a:r>
              <a:rPr lang="en-US" dirty="0"/>
              <a:t>Despite the data deluge that we are now experiencing in the wake of the big data movement, there is still a lack of high-quality, linked individual-level data.</a:t>
            </a:r>
          </a:p>
          <a:p>
            <a:r>
              <a:rPr lang="en-US" dirty="0"/>
              <a:t>Progress is being made: </a:t>
            </a:r>
          </a:p>
          <a:p>
            <a:pPr lvl="1"/>
            <a:r>
              <a:rPr lang="en-US" dirty="0"/>
              <a:t>Researchers are increasingly using established approaches such as microsimulation to generate synthetic populations and the rise in agent-based computational demography</a:t>
            </a:r>
          </a:p>
          <a:p>
            <a:pPr lvl="1"/>
            <a:r>
              <a:rPr lang="en-US" dirty="0"/>
              <a:t>Linking synthetic populations to realistic social networks </a:t>
            </a:r>
          </a:p>
          <a:p>
            <a:r>
              <a:rPr lang="en-US" dirty="0"/>
              <a:t>If data exists there are also challenges with respect to manipulating and formatting it for use within models.</a:t>
            </a:r>
          </a:p>
        </p:txBody>
      </p:sp>
    </p:spTree>
    <p:extLst>
      <p:ext uri="{BB962C8B-B14F-4D97-AF65-F5344CB8AC3E}">
        <p14:creationId xmlns:p14="http://schemas.microsoft.com/office/powerpoint/2010/main" val="13879240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FB491-2463-A94A-9845-C923192BE747}"/>
              </a:ext>
            </a:extLst>
          </p:cNvPr>
          <p:cNvSpPr>
            <a:spLocks noGrp="1"/>
          </p:cNvSpPr>
          <p:nvPr>
            <p:ph type="title"/>
          </p:nvPr>
        </p:nvSpPr>
        <p:spPr/>
        <p:txBody>
          <a:bodyPr/>
          <a:lstStyle/>
          <a:p>
            <a:r>
              <a:rPr lang="en-US" dirty="0"/>
              <a:t>Looking Ahead</a:t>
            </a:r>
          </a:p>
        </p:txBody>
      </p:sp>
    </p:spTree>
    <p:extLst>
      <p:ext uri="{BB962C8B-B14F-4D97-AF65-F5344CB8AC3E}">
        <p14:creationId xmlns:p14="http://schemas.microsoft.com/office/powerpoint/2010/main" val="3147759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BACBA-795A-5C41-B126-BD849A7F7D94}"/>
              </a:ext>
            </a:extLst>
          </p:cNvPr>
          <p:cNvSpPr>
            <a:spLocks noGrp="1"/>
          </p:cNvSpPr>
          <p:nvPr>
            <p:ph type="title"/>
          </p:nvPr>
        </p:nvSpPr>
        <p:spPr>
          <a:xfrm>
            <a:off x="838200" y="365125"/>
            <a:ext cx="10515600" cy="1325563"/>
          </a:xfrm>
        </p:spPr>
        <p:txBody>
          <a:bodyPr>
            <a:normAutofit/>
          </a:bodyPr>
          <a:lstStyle/>
          <a:p>
            <a:r>
              <a:rPr lang="en-US" dirty="0"/>
              <a:t>Looking Ahead: Big Data and Agent-based Modeling</a:t>
            </a:r>
          </a:p>
        </p:txBody>
      </p:sp>
      <p:sp>
        <p:nvSpPr>
          <p:cNvPr id="3" name="Content Placeholder 2">
            <a:extLst>
              <a:ext uri="{FF2B5EF4-FFF2-40B4-BE49-F238E27FC236}">
                <a16:creationId xmlns:a16="http://schemas.microsoft.com/office/drawing/2014/main" id="{732372C1-521D-D047-91FA-AF19C08CC078}"/>
              </a:ext>
            </a:extLst>
          </p:cNvPr>
          <p:cNvSpPr>
            <a:spLocks noGrp="1"/>
          </p:cNvSpPr>
          <p:nvPr>
            <p:ph idx="1"/>
          </p:nvPr>
        </p:nvSpPr>
        <p:spPr>
          <a:xfrm>
            <a:off x="838200" y="1825625"/>
            <a:ext cx="11059510" cy="1773101"/>
          </a:xfrm>
        </p:spPr>
        <p:txBody>
          <a:bodyPr>
            <a:normAutofit/>
          </a:bodyPr>
          <a:lstStyle/>
          <a:p>
            <a:r>
              <a:rPr lang="en-US" sz="2000" dirty="0"/>
              <a:t>New forms of data provide us with new avenues with which to explore how people </a:t>
            </a:r>
            <a:r>
              <a:rPr lang="en-US" sz="2000" i="1" dirty="0"/>
              <a:t>perceive</a:t>
            </a:r>
            <a:r>
              <a:rPr lang="en-US" sz="2000" dirty="0"/>
              <a:t>, </a:t>
            </a:r>
            <a:r>
              <a:rPr lang="en-US" sz="2000" i="1" dirty="0"/>
              <a:t>use</a:t>
            </a:r>
            <a:r>
              <a:rPr lang="en-US" sz="2000" dirty="0"/>
              <a:t> and </a:t>
            </a:r>
            <a:r>
              <a:rPr lang="en-US" sz="2000" i="1" dirty="0"/>
              <a:t>react</a:t>
            </a:r>
            <a:r>
              <a:rPr lang="en-US" sz="2000" dirty="0"/>
              <a:t> to events</a:t>
            </a:r>
          </a:p>
          <a:p>
            <a:pPr lvl="1"/>
            <a:r>
              <a:rPr lang="en-US" sz="2000" dirty="0"/>
              <a:t>We have the potential to incorporate these observations into our models in near real time.</a:t>
            </a:r>
          </a:p>
          <a:p>
            <a:r>
              <a:rPr lang="en-US" sz="2000" dirty="0"/>
              <a:t>Many of these sources of data (e.g. Social media) allow us to examine the connections between people, organizations and space.</a:t>
            </a:r>
          </a:p>
        </p:txBody>
      </p:sp>
      <p:pic>
        <p:nvPicPr>
          <p:cNvPr id="2050" name="Picture 2" descr="GUI logo">
            <a:extLst>
              <a:ext uri="{FF2B5EF4-FFF2-40B4-BE49-F238E27FC236}">
                <a16:creationId xmlns:a16="http://schemas.microsoft.com/office/drawing/2014/main" id="{28E03824-0D9E-FC41-9B60-8C0FAA9C5B6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765" r="8985" b="-2"/>
          <a:stretch/>
        </p:blipFill>
        <p:spPr bwMode="auto">
          <a:xfrm>
            <a:off x="1594004" y="3598726"/>
            <a:ext cx="3958088" cy="271317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E81CB36-E8A3-E74D-89EB-8D51BA1440F3}"/>
              </a:ext>
            </a:extLst>
          </p:cNvPr>
          <p:cNvSpPr txBox="1"/>
          <p:nvPr/>
        </p:nvSpPr>
        <p:spPr>
          <a:xfrm>
            <a:off x="1594004" y="6311900"/>
            <a:ext cx="3958088" cy="523220"/>
          </a:xfrm>
          <a:prstGeom prst="rect">
            <a:avLst/>
          </a:prstGeom>
          <a:noFill/>
        </p:spPr>
        <p:txBody>
          <a:bodyPr wrap="square" rtlCol="0">
            <a:spAutoFit/>
          </a:bodyPr>
          <a:lstStyle/>
          <a:p>
            <a:pPr algn="ctr"/>
            <a:r>
              <a:rPr lang="en-US" sz="1400" dirty="0">
                <a:hlinkClick r:id="rId4"/>
              </a:rPr>
              <a:t>Using Social Media Content To Inform Agent-based Models For Humanitarian Crisis Response</a:t>
            </a:r>
            <a:endParaRPr lang="en-US" sz="1400" dirty="0"/>
          </a:p>
        </p:txBody>
      </p:sp>
      <p:pic>
        <p:nvPicPr>
          <p:cNvPr id="2052" name="Picture 4" descr="GUI logo">
            <a:extLst>
              <a:ext uri="{FF2B5EF4-FFF2-40B4-BE49-F238E27FC236}">
                <a16:creationId xmlns:a16="http://schemas.microsoft.com/office/drawing/2014/main" id="{65FF40B9-75CA-F246-BE15-ACBF91974B3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3322"/>
          <a:stretch/>
        </p:blipFill>
        <p:spPr bwMode="auto">
          <a:xfrm>
            <a:off x="6229571" y="3513863"/>
            <a:ext cx="3975973" cy="28829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BAB7DCA-AA11-B247-93AA-962D22F8E19D}"/>
              </a:ext>
            </a:extLst>
          </p:cNvPr>
          <p:cNvSpPr txBox="1"/>
          <p:nvPr/>
        </p:nvSpPr>
        <p:spPr>
          <a:xfrm>
            <a:off x="6229571" y="6361195"/>
            <a:ext cx="3958088" cy="307777"/>
          </a:xfrm>
          <a:prstGeom prst="rect">
            <a:avLst/>
          </a:prstGeom>
          <a:noFill/>
        </p:spPr>
        <p:txBody>
          <a:bodyPr wrap="square" rtlCol="0">
            <a:spAutoFit/>
          </a:bodyPr>
          <a:lstStyle/>
          <a:p>
            <a:pPr algn="ctr"/>
            <a:r>
              <a:rPr lang="en-US" sz="1400" dirty="0">
                <a:hlinkClick r:id="rId6"/>
              </a:rPr>
              <a:t>Natural Disasters and Humanitarian Relief</a:t>
            </a:r>
            <a:endParaRPr lang="en-US" sz="1400" dirty="0"/>
          </a:p>
        </p:txBody>
      </p:sp>
    </p:spTree>
    <p:extLst>
      <p:ext uri="{BB962C8B-B14F-4D97-AF65-F5344CB8AC3E}">
        <p14:creationId xmlns:p14="http://schemas.microsoft.com/office/powerpoint/2010/main" val="28976677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45378-6602-684C-AEE7-F4A914E7A9A0}"/>
              </a:ext>
            </a:extLst>
          </p:cNvPr>
          <p:cNvSpPr>
            <a:spLocks noGrp="1"/>
          </p:cNvSpPr>
          <p:nvPr>
            <p:ph type="title"/>
          </p:nvPr>
        </p:nvSpPr>
        <p:spPr/>
        <p:txBody>
          <a:bodyPr/>
          <a:lstStyle/>
          <a:p>
            <a:r>
              <a:rPr lang="en-US" dirty="0"/>
              <a:t>Looking Ahead: Model Integration</a:t>
            </a:r>
          </a:p>
        </p:txBody>
      </p:sp>
      <p:sp>
        <p:nvSpPr>
          <p:cNvPr id="3" name="Content Placeholder 2">
            <a:extLst>
              <a:ext uri="{FF2B5EF4-FFF2-40B4-BE49-F238E27FC236}">
                <a16:creationId xmlns:a16="http://schemas.microsoft.com/office/drawing/2014/main" id="{B0E4E81F-D225-4942-A598-ADCA4A6F31FD}"/>
              </a:ext>
            </a:extLst>
          </p:cNvPr>
          <p:cNvSpPr>
            <a:spLocks noGrp="1"/>
          </p:cNvSpPr>
          <p:nvPr>
            <p:ph idx="1"/>
          </p:nvPr>
        </p:nvSpPr>
        <p:spPr>
          <a:xfrm>
            <a:off x="838200" y="1825624"/>
            <a:ext cx="4669221" cy="4449051"/>
          </a:xfrm>
        </p:spPr>
        <p:txBody>
          <a:bodyPr>
            <a:normAutofit fontScale="92500" lnSpcReduction="10000"/>
          </a:bodyPr>
          <a:lstStyle/>
          <a:p>
            <a:r>
              <a:rPr lang="en-US" dirty="0"/>
              <a:t>While there has been a proliferation of agent-based models, many agent-based models tend to look at only one aspect of a geographical system.</a:t>
            </a:r>
          </a:p>
          <a:p>
            <a:r>
              <a:rPr lang="en-US" dirty="0"/>
              <a:t>But if we are to address larger societal issues (e.g. climate change, urban change) these individual models will need to be integrated as each just looks at one part of the puzzle.</a:t>
            </a:r>
          </a:p>
          <a:p>
            <a:pPr lvl="1"/>
            <a:r>
              <a:rPr lang="en-US" dirty="0"/>
              <a:t>E.g. NetLogo’s Level Space</a:t>
            </a:r>
          </a:p>
        </p:txBody>
      </p:sp>
      <p:pic>
        <p:nvPicPr>
          <p:cNvPr id="3074" name="Picture 2" descr="http://ccl.northwestern.edu/rp/levelspace/eco-system.png">
            <a:extLst>
              <a:ext uri="{FF2B5EF4-FFF2-40B4-BE49-F238E27FC236}">
                <a16:creationId xmlns:a16="http://schemas.microsoft.com/office/drawing/2014/main" id="{830AE2EC-5CCF-7544-9823-F64C3BDDA3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1007" y="2980208"/>
            <a:ext cx="5424432" cy="329446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2563D4C-19AA-6841-B7FD-03ABE91FC514}"/>
              </a:ext>
            </a:extLst>
          </p:cNvPr>
          <p:cNvSpPr txBox="1"/>
          <p:nvPr/>
        </p:nvSpPr>
        <p:spPr>
          <a:xfrm>
            <a:off x="6789228" y="6390290"/>
            <a:ext cx="5067990" cy="369332"/>
          </a:xfrm>
          <a:prstGeom prst="rect">
            <a:avLst/>
          </a:prstGeom>
          <a:noFill/>
        </p:spPr>
        <p:txBody>
          <a:bodyPr wrap="none" rtlCol="0">
            <a:spAutoFit/>
          </a:bodyPr>
          <a:lstStyle/>
          <a:p>
            <a:r>
              <a:rPr lang="en-US" dirty="0"/>
              <a:t>Source: </a:t>
            </a:r>
            <a:r>
              <a:rPr lang="en-US" dirty="0">
                <a:hlinkClick r:id="rId4"/>
              </a:rPr>
              <a:t>http://ccl.northwestern.edu/rp/levelspace/</a:t>
            </a:r>
            <a:r>
              <a:rPr lang="en-US" dirty="0"/>
              <a:t> </a:t>
            </a:r>
          </a:p>
        </p:txBody>
      </p:sp>
      <p:pic>
        <p:nvPicPr>
          <p:cNvPr id="8" name="Picture 7">
            <a:extLst>
              <a:ext uri="{FF2B5EF4-FFF2-40B4-BE49-F238E27FC236}">
                <a16:creationId xmlns:a16="http://schemas.microsoft.com/office/drawing/2014/main" id="{3A051F08-0F9B-7C41-91CB-9A6F5F31D59B}"/>
              </a:ext>
            </a:extLst>
          </p:cNvPr>
          <p:cNvPicPr>
            <a:picLocks noChangeAspect="1"/>
          </p:cNvPicPr>
          <p:nvPr/>
        </p:nvPicPr>
        <p:blipFill rotWithShape="1">
          <a:blip r:embed="rId5"/>
          <a:srcRect b="13047"/>
          <a:stretch/>
        </p:blipFill>
        <p:spPr>
          <a:xfrm>
            <a:off x="8942276" y="539806"/>
            <a:ext cx="3173524" cy="2259725"/>
          </a:xfrm>
          <a:prstGeom prst="rect">
            <a:avLst/>
          </a:prstGeom>
        </p:spPr>
      </p:pic>
    </p:spTree>
    <p:extLst>
      <p:ext uri="{BB962C8B-B14F-4D97-AF65-F5344CB8AC3E}">
        <p14:creationId xmlns:p14="http://schemas.microsoft.com/office/powerpoint/2010/main" val="26090982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6B821-F8B2-2449-8D1B-67BC78F01AFE}"/>
              </a:ext>
            </a:extLst>
          </p:cNvPr>
          <p:cNvSpPr>
            <a:spLocks noGrp="1"/>
          </p:cNvSpPr>
          <p:nvPr>
            <p:ph type="title"/>
          </p:nvPr>
        </p:nvSpPr>
        <p:spPr/>
        <p:txBody>
          <a:bodyPr/>
          <a:lstStyle/>
          <a:p>
            <a:r>
              <a:rPr lang="en-US" dirty="0"/>
              <a:t>Looking Ahead: Uncertainty and Ensembles</a:t>
            </a:r>
          </a:p>
        </p:txBody>
      </p:sp>
      <p:sp>
        <p:nvSpPr>
          <p:cNvPr id="3" name="Content Placeholder 2">
            <a:extLst>
              <a:ext uri="{FF2B5EF4-FFF2-40B4-BE49-F238E27FC236}">
                <a16:creationId xmlns:a16="http://schemas.microsoft.com/office/drawing/2014/main" id="{D34980B3-7B0F-A643-9F9A-1BEC2967BE77}"/>
              </a:ext>
            </a:extLst>
          </p:cNvPr>
          <p:cNvSpPr>
            <a:spLocks noGrp="1"/>
          </p:cNvSpPr>
          <p:nvPr>
            <p:ph idx="1"/>
          </p:nvPr>
        </p:nvSpPr>
        <p:spPr>
          <a:xfrm>
            <a:off x="838200" y="1688519"/>
            <a:ext cx="10515600" cy="1742651"/>
          </a:xfrm>
        </p:spPr>
        <p:txBody>
          <a:bodyPr>
            <a:normAutofit fontScale="92500" lnSpcReduction="20000"/>
          </a:bodyPr>
          <a:lstStyle/>
          <a:p>
            <a:r>
              <a:rPr lang="en-US" dirty="0"/>
              <a:t>By analyzing the range of outcomes across an ensemble of models, it is possible to begin to better understand how uncertain the outputs are.</a:t>
            </a:r>
          </a:p>
          <a:p>
            <a:r>
              <a:rPr lang="en-US" dirty="0"/>
              <a:t>A more rigorous treatment of uncertainty also has the potential to improve the trust that others (including policy-makers) can have in the results of an agent-based model</a:t>
            </a:r>
          </a:p>
        </p:txBody>
      </p:sp>
      <p:pic>
        <p:nvPicPr>
          <p:cNvPr id="5" name="Picture 4">
            <a:extLst>
              <a:ext uri="{FF2B5EF4-FFF2-40B4-BE49-F238E27FC236}">
                <a16:creationId xmlns:a16="http://schemas.microsoft.com/office/drawing/2014/main" id="{B1E23C91-39A3-7F4F-AC24-82522F32CCE9}"/>
              </a:ext>
            </a:extLst>
          </p:cNvPr>
          <p:cNvPicPr>
            <a:picLocks noChangeAspect="1"/>
          </p:cNvPicPr>
          <p:nvPr/>
        </p:nvPicPr>
        <p:blipFill>
          <a:blip r:embed="rId2"/>
          <a:stretch>
            <a:fillRect/>
          </a:stretch>
        </p:blipFill>
        <p:spPr>
          <a:xfrm>
            <a:off x="1562581" y="3429000"/>
            <a:ext cx="8684871" cy="3289724"/>
          </a:xfrm>
          <a:prstGeom prst="rect">
            <a:avLst/>
          </a:prstGeom>
        </p:spPr>
      </p:pic>
    </p:spTree>
    <p:extLst>
      <p:ext uri="{BB962C8B-B14F-4D97-AF65-F5344CB8AC3E}">
        <p14:creationId xmlns:p14="http://schemas.microsoft.com/office/powerpoint/2010/main" val="605014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39F1D-E10E-514A-8F4E-6C48392D4059}"/>
              </a:ext>
            </a:extLst>
          </p:cNvPr>
          <p:cNvSpPr>
            <a:spLocks noGrp="1"/>
          </p:cNvSpPr>
          <p:nvPr>
            <p:ph type="title"/>
          </p:nvPr>
        </p:nvSpPr>
        <p:spPr/>
        <p:txBody>
          <a:bodyPr/>
          <a:lstStyle/>
          <a:p>
            <a:r>
              <a:rPr lang="en-US" dirty="0"/>
              <a:t>Looking Ahead: Data Assimilation</a:t>
            </a:r>
          </a:p>
        </p:txBody>
      </p:sp>
      <p:sp>
        <p:nvSpPr>
          <p:cNvPr id="3" name="Content Placeholder 2">
            <a:extLst>
              <a:ext uri="{FF2B5EF4-FFF2-40B4-BE49-F238E27FC236}">
                <a16:creationId xmlns:a16="http://schemas.microsoft.com/office/drawing/2014/main" id="{78380259-3225-804F-B43E-F53A44181634}"/>
              </a:ext>
            </a:extLst>
          </p:cNvPr>
          <p:cNvSpPr>
            <a:spLocks noGrp="1"/>
          </p:cNvSpPr>
          <p:nvPr>
            <p:ph idx="1"/>
          </p:nvPr>
        </p:nvSpPr>
        <p:spPr/>
        <p:txBody>
          <a:bodyPr>
            <a:normAutofit/>
          </a:bodyPr>
          <a:lstStyle/>
          <a:p>
            <a:r>
              <a:rPr lang="en-US" dirty="0"/>
              <a:t>Agent-based models are often used to simulate the </a:t>
            </a:r>
            <a:r>
              <a:rPr lang="en-US" dirty="0" err="1"/>
              <a:t>behaviour</a:t>
            </a:r>
            <a:r>
              <a:rPr lang="en-US" dirty="0"/>
              <a:t> of complex systems.</a:t>
            </a:r>
          </a:p>
          <a:p>
            <a:pPr lvl="1"/>
            <a:r>
              <a:rPr lang="en-US" dirty="0"/>
              <a:t>These systems often diverge rapidly from some initial starting conditions.</a:t>
            </a:r>
          </a:p>
          <a:p>
            <a:r>
              <a:rPr lang="en-US" dirty="0"/>
              <a:t>One way to prevent a simulation from diverging from reality would be to occasionally incorporate more up-to-date data and adjust the model accordingly.</a:t>
            </a:r>
          </a:p>
          <a:p>
            <a:r>
              <a:rPr lang="en-US" dirty="0"/>
              <a:t>The marriage of data assimilation methods and agent-based models could be transformative for the ways that some systems (e.g. ‘smart’ cities) are modelled.</a:t>
            </a:r>
          </a:p>
        </p:txBody>
      </p:sp>
    </p:spTree>
    <p:extLst>
      <p:ext uri="{BB962C8B-B14F-4D97-AF65-F5344CB8AC3E}">
        <p14:creationId xmlns:p14="http://schemas.microsoft.com/office/powerpoint/2010/main" val="514800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38DDA-2150-1147-B1F2-04571D79B50E}"/>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DCCC874-872D-FA48-A5E3-8BFAA487818D}"/>
              </a:ext>
            </a:extLst>
          </p:cNvPr>
          <p:cNvSpPr>
            <a:spLocks noGrp="1"/>
          </p:cNvSpPr>
          <p:nvPr>
            <p:ph idx="1"/>
          </p:nvPr>
        </p:nvSpPr>
        <p:spPr/>
        <p:txBody>
          <a:bodyPr/>
          <a:lstStyle/>
          <a:p>
            <a:r>
              <a:rPr lang="en-US" dirty="0"/>
              <a:t>By the end of this lecture, students will be able to:</a:t>
            </a:r>
          </a:p>
          <a:p>
            <a:pPr lvl="1"/>
            <a:r>
              <a:rPr lang="en-US" dirty="0"/>
              <a:t>Discuss the key challenges for developing robust agent-based models of geographical systems </a:t>
            </a:r>
          </a:p>
          <a:p>
            <a:pPr lvl="1"/>
            <a:r>
              <a:rPr lang="en-US" dirty="0"/>
              <a:t>Have ideas on potential solutions for overcoming such challenges</a:t>
            </a:r>
          </a:p>
          <a:p>
            <a:pPr lvl="1"/>
            <a:r>
              <a:rPr lang="en-US" dirty="0"/>
              <a:t>Be able to identify areas for productive future research in the fields of agent-based modeling and GIS. </a:t>
            </a:r>
          </a:p>
          <a:p>
            <a:endParaRPr lang="en-US" dirty="0"/>
          </a:p>
        </p:txBody>
      </p:sp>
    </p:spTree>
    <p:extLst>
      <p:ext uri="{BB962C8B-B14F-4D97-AF65-F5344CB8AC3E}">
        <p14:creationId xmlns:p14="http://schemas.microsoft.com/office/powerpoint/2010/main" val="13795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8CB2D-065B-DF46-9097-9C81411E31EC}"/>
              </a:ext>
            </a:extLst>
          </p:cNvPr>
          <p:cNvSpPr>
            <a:spLocks noGrp="1"/>
          </p:cNvSpPr>
          <p:nvPr>
            <p:ph type="title"/>
          </p:nvPr>
        </p:nvSpPr>
        <p:spPr/>
        <p:txBody>
          <a:bodyPr/>
          <a:lstStyle/>
          <a:p>
            <a:r>
              <a:rPr lang="en-US" dirty="0"/>
              <a:t>Looking Ahead: Spatially Learning Agents</a:t>
            </a:r>
          </a:p>
        </p:txBody>
      </p:sp>
      <p:sp>
        <p:nvSpPr>
          <p:cNvPr id="3" name="Content Placeholder 2">
            <a:extLst>
              <a:ext uri="{FF2B5EF4-FFF2-40B4-BE49-F238E27FC236}">
                <a16:creationId xmlns:a16="http://schemas.microsoft.com/office/drawing/2014/main" id="{EE42CD08-9EE2-3C42-80C0-7410C882DE21}"/>
              </a:ext>
            </a:extLst>
          </p:cNvPr>
          <p:cNvSpPr>
            <a:spLocks noGrp="1"/>
          </p:cNvSpPr>
          <p:nvPr>
            <p:ph idx="1"/>
          </p:nvPr>
        </p:nvSpPr>
        <p:spPr/>
        <p:txBody>
          <a:bodyPr/>
          <a:lstStyle/>
          <a:p>
            <a:r>
              <a:rPr lang="en-US" dirty="0"/>
              <a:t>The way humans recall, describe, and navigate through geographic space is complex.</a:t>
            </a:r>
          </a:p>
          <a:p>
            <a:pPr lvl="1"/>
            <a:r>
              <a:rPr lang="en-US" dirty="0"/>
              <a:t>Many models of human behavior in space tend to assume that agents have ‘</a:t>
            </a:r>
            <a:r>
              <a:rPr lang="en-US" i="1" dirty="0"/>
              <a:t>perfect</a:t>
            </a:r>
            <a:r>
              <a:rPr lang="en-US" dirty="0"/>
              <a:t>’ spatial knowledge and are able to optimize their choices in moving around it.</a:t>
            </a:r>
          </a:p>
          <a:p>
            <a:r>
              <a:rPr lang="en-US" dirty="0"/>
              <a:t>A promising route forward could be letting the agents learn their environment for themselves (e.g. via reinforcement learning or neural networks)</a:t>
            </a:r>
          </a:p>
        </p:txBody>
      </p:sp>
    </p:spTree>
    <p:extLst>
      <p:ext uri="{BB962C8B-B14F-4D97-AF65-F5344CB8AC3E}">
        <p14:creationId xmlns:p14="http://schemas.microsoft.com/office/powerpoint/2010/main" val="29889430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E2436-94CC-C443-9152-6F6DE33B4114}"/>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6732DB61-1356-1C45-8C07-189446489C2D}"/>
              </a:ext>
            </a:extLst>
          </p:cNvPr>
          <p:cNvSpPr>
            <a:spLocks noGrp="1"/>
          </p:cNvSpPr>
          <p:nvPr>
            <p:ph idx="1"/>
          </p:nvPr>
        </p:nvSpPr>
        <p:spPr/>
        <p:txBody>
          <a:bodyPr/>
          <a:lstStyle/>
          <a:p>
            <a:r>
              <a:rPr lang="en-US" dirty="0"/>
              <a:t>Understanding the complexity of the geographical systems around us is a fundamentally important challenge. </a:t>
            </a:r>
          </a:p>
          <a:p>
            <a:r>
              <a:rPr lang="en-US" dirty="0"/>
              <a:t>Only through a deeper grasp of how our world works, and an improved ability to predict future changes, we can seek to make improvements or militate against threats.</a:t>
            </a:r>
          </a:p>
          <a:p>
            <a:r>
              <a:rPr lang="en-US" dirty="0"/>
              <a:t>Agent-based modeling is a highly active and diverse field, enjoying wide success in a variety of contexts.</a:t>
            </a:r>
          </a:p>
          <a:p>
            <a:r>
              <a:rPr lang="en-US" dirty="0"/>
              <a:t>But we need to addresses the challenges identified earlier to </a:t>
            </a:r>
            <a:r>
              <a:rPr lang="en-US" dirty="0" err="1"/>
              <a:t>advace</a:t>
            </a:r>
            <a:r>
              <a:rPr lang="en-US" dirty="0"/>
              <a:t> the field. </a:t>
            </a:r>
          </a:p>
        </p:txBody>
      </p:sp>
    </p:spTree>
    <p:extLst>
      <p:ext uri="{BB962C8B-B14F-4D97-AF65-F5344CB8AC3E}">
        <p14:creationId xmlns:p14="http://schemas.microsoft.com/office/powerpoint/2010/main" val="7155801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C1829-4EA1-1244-8508-CE1A389E5469}"/>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F10B2661-613E-4D49-8D8F-08C27398FC24}"/>
              </a:ext>
            </a:extLst>
          </p:cNvPr>
          <p:cNvSpPr>
            <a:spLocks noGrp="1"/>
          </p:cNvSpPr>
          <p:nvPr>
            <p:ph idx="1"/>
          </p:nvPr>
        </p:nvSpPr>
        <p:spPr/>
        <p:txBody>
          <a:bodyPr>
            <a:normAutofit/>
          </a:bodyPr>
          <a:lstStyle/>
          <a:p>
            <a:r>
              <a:rPr lang="en-US" dirty="0"/>
              <a:t>This chapter has summarized some of the remaining challenges and opportunities for agent-based modelling. </a:t>
            </a:r>
          </a:p>
          <a:p>
            <a:r>
              <a:rPr lang="en-US" dirty="0"/>
              <a:t>While the discipline has seen considerable progress over the last two decades, greater focus is needed on model replication, transparency and integration. </a:t>
            </a:r>
          </a:p>
          <a:p>
            <a:r>
              <a:rPr lang="en-US" dirty="0"/>
              <a:t>New forms of data represent a considerable source of promise for agent-based modelling especially in the context of geographical systems.</a:t>
            </a:r>
          </a:p>
        </p:txBody>
      </p:sp>
    </p:spTree>
    <p:extLst>
      <p:ext uri="{BB962C8B-B14F-4D97-AF65-F5344CB8AC3E}">
        <p14:creationId xmlns:p14="http://schemas.microsoft.com/office/powerpoint/2010/main" val="38032646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12CB6-EE92-194D-89CC-AB771FE468DC}"/>
              </a:ext>
            </a:extLst>
          </p:cNvPr>
          <p:cNvSpPr>
            <a:spLocks noGrp="1"/>
          </p:cNvSpPr>
          <p:nvPr>
            <p:ph type="title"/>
          </p:nvPr>
        </p:nvSpPr>
        <p:spPr/>
        <p:txBody>
          <a:bodyPr/>
          <a:lstStyle/>
          <a:p>
            <a:r>
              <a:rPr lang="en-US" dirty="0"/>
              <a:t>Further Reading</a:t>
            </a:r>
          </a:p>
        </p:txBody>
      </p:sp>
      <p:sp>
        <p:nvSpPr>
          <p:cNvPr id="3" name="Content Placeholder 2">
            <a:extLst>
              <a:ext uri="{FF2B5EF4-FFF2-40B4-BE49-F238E27FC236}">
                <a16:creationId xmlns:a16="http://schemas.microsoft.com/office/drawing/2014/main" id="{CC90BBEB-35E5-E84B-9BE4-4221E232DEA9}"/>
              </a:ext>
            </a:extLst>
          </p:cNvPr>
          <p:cNvSpPr>
            <a:spLocks noGrp="1"/>
          </p:cNvSpPr>
          <p:nvPr>
            <p:ph idx="1"/>
          </p:nvPr>
        </p:nvSpPr>
        <p:spPr/>
        <p:txBody>
          <a:bodyPr>
            <a:normAutofit fontScale="92500"/>
          </a:bodyPr>
          <a:lstStyle/>
          <a:p>
            <a:r>
              <a:rPr lang="en-US" dirty="0"/>
              <a:t>Readers wishing to know more about running multiple models together in</a:t>
            </a:r>
          </a:p>
          <a:p>
            <a:r>
              <a:rPr lang="en-US" dirty="0"/>
              <a:t>NetLogo are referred to:</a:t>
            </a:r>
          </a:p>
          <a:p>
            <a:pPr lvl="1"/>
            <a:r>
              <a:rPr lang="en-US" dirty="0">
                <a:hlinkClick r:id="rId3"/>
              </a:rPr>
              <a:t>http://ccl.northwestern.edu/rp/levelspace/</a:t>
            </a:r>
            <a:endParaRPr lang="en-US" dirty="0"/>
          </a:p>
          <a:p>
            <a:r>
              <a:rPr lang="en-US" dirty="0"/>
              <a:t>For a more detailed discussion of some of the issues brought up in this chapter, see:</a:t>
            </a:r>
          </a:p>
          <a:p>
            <a:pPr lvl="1"/>
            <a:r>
              <a:rPr lang="en-US" dirty="0"/>
              <a:t>Crooks, A.T., Castle, C.J.E. and Batty, M. (2008) </a:t>
            </a:r>
            <a:r>
              <a:rPr lang="en-US" dirty="0">
                <a:hlinkClick r:id="rId4"/>
              </a:rPr>
              <a:t>Key challenges in agent-based modelling for geo-spatial simulation</a:t>
            </a:r>
            <a:r>
              <a:rPr lang="en-US" dirty="0"/>
              <a:t>. </a:t>
            </a:r>
            <a:r>
              <a:rPr lang="en-US" i="1" dirty="0"/>
              <a:t>Computers, Environment and Urban Systems</a:t>
            </a:r>
            <a:r>
              <a:rPr lang="en-US" dirty="0"/>
              <a:t>, 32(6), 417–430.</a:t>
            </a:r>
          </a:p>
          <a:p>
            <a:r>
              <a:rPr lang="en-US" dirty="0"/>
              <a:t>For more about big data and geographical information or urban applications, see:</a:t>
            </a:r>
          </a:p>
          <a:p>
            <a:pPr lvl="1"/>
            <a:r>
              <a:rPr lang="en-US" dirty="0"/>
              <a:t>Singleton, A.D., Spielman, S. and </a:t>
            </a:r>
            <a:r>
              <a:rPr lang="en-US" dirty="0" err="1"/>
              <a:t>Folch</a:t>
            </a:r>
            <a:r>
              <a:rPr lang="en-US" dirty="0"/>
              <a:t>, D. (2017).</a:t>
            </a:r>
            <a:r>
              <a:rPr lang="en-US" i="1" dirty="0"/>
              <a:t> </a:t>
            </a:r>
            <a:r>
              <a:rPr lang="en-US" i="1" dirty="0">
                <a:hlinkClick r:id="rId5"/>
              </a:rPr>
              <a:t>Urban Analytics</a:t>
            </a:r>
            <a:r>
              <a:rPr lang="en-US" i="1" dirty="0"/>
              <a:t>,</a:t>
            </a:r>
            <a:r>
              <a:rPr lang="en-US" dirty="0"/>
              <a:t> London: Sage.</a:t>
            </a:r>
          </a:p>
        </p:txBody>
      </p:sp>
    </p:spTree>
    <p:extLst>
      <p:ext uri="{BB962C8B-B14F-4D97-AF65-F5344CB8AC3E}">
        <p14:creationId xmlns:p14="http://schemas.microsoft.com/office/powerpoint/2010/main" val="18204933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B411BA-7B56-9242-BB6B-03E64189DAED}"/>
              </a:ext>
            </a:extLst>
          </p:cNvPr>
          <p:cNvSpPr>
            <a:spLocks noGrp="1"/>
          </p:cNvSpPr>
          <p:nvPr>
            <p:ph type="title"/>
          </p:nvPr>
        </p:nvSpPr>
        <p:spPr>
          <a:xfrm>
            <a:off x="469543" y="643467"/>
            <a:ext cx="3363974" cy="1597315"/>
          </a:xfrm>
          <a:noFill/>
          <a:ln w="19050">
            <a:solidFill>
              <a:schemeClr val="bg1"/>
            </a:solidFill>
          </a:ln>
        </p:spPr>
        <p:txBody>
          <a:bodyPr wrap="square">
            <a:normAutofit/>
          </a:bodyPr>
          <a:lstStyle/>
          <a:p>
            <a:pPr algn="ctr"/>
            <a:r>
              <a:rPr lang="en-US" sz="2800" dirty="0">
                <a:solidFill>
                  <a:schemeClr val="bg1"/>
                </a:solidFill>
              </a:rPr>
              <a:t>Online Resources</a:t>
            </a:r>
          </a:p>
        </p:txBody>
      </p:sp>
      <p:sp>
        <p:nvSpPr>
          <p:cNvPr id="6" name="Content Placeholder 9">
            <a:extLst>
              <a:ext uri="{FF2B5EF4-FFF2-40B4-BE49-F238E27FC236}">
                <a16:creationId xmlns:a16="http://schemas.microsoft.com/office/drawing/2014/main" id="{122548EE-5ACD-594D-8280-E7315D7FB374}"/>
              </a:ext>
            </a:extLst>
          </p:cNvPr>
          <p:cNvSpPr>
            <a:spLocks noGrp="1"/>
          </p:cNvSpPr>
          <p:nvPr>
            <p:ph idx="1"/>
          </p:nvPr>
        </p:nvSpPr>
        <p:spPr>
          <a:xfrm>
            <a:off x="245902" y="2638044"/>
            <a:ext cx="3363974" cy="3415622"/>
          </a:xfrm>
        </p:spPr>
        <p:txBody>
          <a:bodyPr>
            <a:normAutofit/>
          </a:bodyPr>
          <a:lstStyle/>
          <a:p>
            <a:r>
              <a:rPr lang="en-US" sz="2000" dirty="0">
                <a:solidFill>
                  <a:schemeClr val="bg1"/>
                </a:solidFill>
              </a:rPr>
              <a:t>Visit: </a:t>
            </a:r>
            <a:r>
              <a:rPr lang="en-US" sz="2000" dirty="0">
                <a:solidFill>
                  <a:schemeClr val="bg1"/>
                </a:solidFill>
                <a:hlinkClick r:id="rId3"/>
              </a:rPr>
              <a:t>www.abmgis.org/Chapter12.html</a:t>
            </a:r>
            <a:r>
              <a:rPr lang="en-US" sz="2000" dirty="0">
                <a:solidFill>
                  <a:schemeClr val="bg1"/>
                </a:solidFill>
              </a:rPr>
              <a:t> for a selection of models to highlight core concepts introduced in this chapter </a:t>
            </a:r>
          </a:p>
        </p:txBody>
      </p:sp>
      <p:pic>
        <p:nvPicPr>
          <p:cNvPr id="7" name="Content Placeholder 4">
            <a:extLst>
              <a:ext uri="{FF2B5EF4-FFF2-40B4-BE49-F238E27FC236}">
                <a16:creationId xmlns:a16="http://schemas.microsoft.com/office/drawing/2014/main" id="{96D375A7-91AE-614C-AF1D-1D3A7037622D}"/>
              </a:ext>
            </a:extLst>
          </p:cNvPr>
          <p:cNvPicPr>
            <a:picLocks noChangeAspect="1"/>
          </p:cNvPicPr>
          <p:nvPr/>
        </p:nvPicPr>
        <p:blipFill>
          <a:blip r:embed="rId4"/>
          <a:stretch>
            <a:fillRect/>
          </a:stretch>
        </p:blipFill>
        <p:spPr>
          <a:xfrm>
            <a:off x="4303059" y="-28685"/>
            <a:ext cx="8247529" cy="6886685"/>
          </a:xfrm>
          <a:prstGeom prst="rect">
            <a:avLst/>
          </a:prstGeom>
        </p:spPr>
      </p:pic>
    </p:spTree>
    <p:extLst>
      <p:ext uri="{BB962C8B-B14F-4D97-AF65-F5344CB8AC3E}">
        <p14:creationId xmlns:p14="http://schemas.microsoft.com/office/powerpoint/2010/main" val="2190419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1B66-96D8-EA45-B67C-FDB1A263E5A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EB10B424-7C98-3541-A7F1-47B2D8C2AA98}"/>
              </a:ext>
            </a:extLst>
          </p:cNvPr>
          <p:cNvSpPr>
            <a:spLocks noGrp="1"/>
          </p:cNvSpPr>
          <p:nvPr>
            <p:ph idx="1"/>
          </p:nvPr>
        </p:nvSpPr>
        <p:spPr/>
        <p:txBody>
          <a:bodyPr>
            <a:normAutofit/>
          </a:bodyPr>
          <a:lstStyle/>
          <a:p>
            <a:r>
              <a:rPr lang="en-US" dirty="0"/>
              <a:t>Agent-based models can be used to study geographical systems, </a:t>
            </a:r>
          </a:p>
          <a:p>
            <a:r>
              <a:rPr lang="en-US" dirty="0"/>
              <a:t>Throughout this course we have demonstrated how geographical information can be used as the grounding of our ‘</a:t>
            </a:r>
            <a:r>
              <a:rPr lang="en-US" i="1" dirty="0"/>
              <a:t>artificial worlds</a:t>
            </a:r>
            <a:r>
              <a:rPr lang="en-US" dirty="0"/>
              <a:t>’.</a:t>
            </a:r>
          </a:p>
          <a:p>
            <a:r>
              <a:rPr lang="en-US" dirty="0"/>
              <a:t>We have explored issues pertaining to:</a:t>
            </a:r>
          </a:p>
          <a:p>
            <a:pPr lvl="1"/>
            <a:r>
              <a:rPr lang="en-US" dirty="0"/>
              <a:t>How to design and development of agent-based models;</a:t>
            </a:r>
          </a:p>
          <a:p>
            <a:pPr lvl="1"/>
            <a:r>
              <a:rPr lang="en-US" dirty="0"/>
              <a:t>Incorporate human behavior into agent-based models;</a:t>
            </a:r>
          </a:p>
          <a:p>
            <a:pPr lvl="1"/>
            <a:r>
              <a:rPr lang="en-US" dirty="0"/>
              <a:t>Outlined methods for understanding and evaluating;</a:t>
            </a:r>
          </a:p>
          <a:p>
            <a:pPr lvl="1"/>
            <a:r>
              <a:rPr lang="en-US" dirty="0"/>
              <a:t>Compared and contrasted agent-based models to other modeling approaches.</a:t>
            </a:r>
          </a:p>
          <a:p>
            <a:r>
              <a:rPr lang="en-US" dirty="0"/>
              <a:t>But what challenges remain? </a:t>
            </a:r>
          </a:p>
          <a:p>
            <a:endParaRPr lang="en-US" dirty="0"/>
          </a:p>
          <a:p>
            <a:endParaRPr lang="en-US" dirty="0"/>
          </a:p>
        </p:txBody>
      </p:sp>
    </p:spTree>
    <p:extLst>
      <p:ext uri="{BB962C8B-B14F-4D97-AF65-F5344CB8AC3E}">
        <p14:creationId xmlns:p14="http://schemas.microsoft.com/office/powerpoint/2010/main" val="544573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1DBFC-01FE-864A-A8C8-B2B8B908D637}"/>
              </a:ext>
            </a:extLst>
          </p:cNvPr>
          <p:cNvSpPr>
            <a:spLocks noGrp="1"/>
          </p:cNvSpPr>
          <p:nvPr>
            <p:ph type="title"/>
          </p:nvPr>
        </p:nvSpPr>
        <p:spPr/>
        <p:txBody>
          <a:bodyPr/>
          <a:lstStyle/>
          <a:p>
            <a:r>
              <a:rPr lang="en-US" dirty="0"/>
              <a:t>Remaining Challenges</a:t>
            </a:r>
          </a:p>
        </p:txBody>
      </p:sp>
      <p:sp>
        <p:nvSpPr>
          <p:cNvPr id="3" name="Content Placeholder 2">
            <a:extLst>
              <a:ext uri="{FF2B5EF4-FFF2-40B4-BE49-F238E27FC236}">
                <a16:creationId xmlns:a16="http://schemas.microsoft.com/office/drawing/2014/main" id="{61C60749-684E-8A48-875F-A41ABAA8C9EE}"/>
              </a:ext>
            </a:extLst>
          </p:cNvPr>
          <p:cNvSpPr>
            <a:spLocks noGrp="1"/>
          </p:cNvSpPr>
          <p:nvPr>
            <p:ph idx="1"/>
          </p:nvPr>
        </p:nvSpPr>
        <p:spPr/>
        <p:txBody>
          <a:bodyPr>
            <a:normAutofit/>
          </a:bodyPr>
          <a:lstStyle/>
          <a:p>
            <a:r>
              <a:rPr lang="en-US" dirty="0"/>
              <a:t>The challenges include:</a:t>
            </a:r>
          </a:p>
          <a:p>
            <a:pPr marL="914400" lvl="1" indent="-457200">
              <a:buFont typeface="+mj-lt"/>
              <a:buAutoNum type="arabicPeriod"/>
            </a:pPr>
            <a:r>
              <a:rPr lang="en-US" dirty="0"/>
              <a:t>Reasons for Modelling</a:t>
            </a:r>
          </a:p>
          <a:p>
            <a:pPr marL="914400" lvl="1" indent="-457200">
              <a:buFont typeface="+mj-lt"/>
              <a:buAutoNum type="arabicPeriod"/>
            </a:pPr>
            <a:r>
              <a:rPr lang="en-US" dirty="0"/>
              <a:t>Theory and Models</a:t>
            </a:r>
          </a:p>
          <a:p>
            <a:pPr marL="914400" lvl="1" indent="-457200">
              <a:buFont typeface="+mj-lt"/>
              <a:buAutoNum type="arabicPeriod"/>
            </a:pPr>
            <a:r>
              <a:rPr lang="en-US" dirty="0"/>
              <a:t>Inter-Model Comparison</a:t>
            </a:r>
          </a:p>
          <a:p>
            <a:pPr marL="914400" lvl="1" indent="-457200">
              <a:buFont typeface="+mj-lt"/>
              <a:buAutoNum type="arabicPeriod"/>
            </a:pPr>
            <a:r>
              <a:rPr lang="en-US" dirty="0"/>
              <a:t>Replication and Experiment</a:t>
            </a:r>
          </a:p>
          <a:p>
            <a:pPr marL="914400" lvl="1" indent="-457200">
              <a:buFont typeface="+mj-lt"/>
              <a:buAutoNum type="arabicPeriod"/>
            </a:pPr>
            <a:r>
              <a:rPr lang="en-US" dirty="0"/>
              <a:t>Verification and Validation</a:t>
            </a:r>
          </a:p>
          <a:p>
            <a:pPr marL="914400" lvl="1" indent="-457200">
              <a:buFont typeface="+mj-lt"/>
              <a:buAutoNum type="arabicPeriod"/>
            </a:pPr>
            <a:r>
              <a:rPr lang="en-US" dirty="0"/>
              <a:t>Agent Representation, Aggregation and Dynamics</a:t>
            </a:r>
          </a:p>
          <a:p>
            <a:pPr marL="914400" lvl="1" indent="-457200">
              <a:buFont typeface="+mj-lt"/>
              <a:buAutoNum type="arabicPeriod"/>
            </a:pPr>
            <a:r>
              <a:rPr lang="en-US" dirty="0"/>
              <a:t>Behavior</a:t>
            </a:r>
          </a:p>
          <a:p>
            <a:pPr marL="914400" lvl="1" indent="-457200">
              <a:buFont typeface="+mj-lt"/>
              <a:buAutoNum type="arabicPeriod"/>
            </a:pPr>
            <a:r>
              <a:rPr lang="en-US" dirty="0"/>
              <a:t>Sharing and Dissemination of the Model</a:t>
            </a:r>
          </a:p>
          <a:p>
            <a:pPr marL="914400" lvl="1" indent="-457200">
              <a:buFont typeface="+mj-lt"/>
              <a:buAutoNum type="arabicPeriod"/>
            </a:pPr>
            <a:r>
              <a:rPr lang="en-US" dirty="0"/>
              <a:t>Data Challenges</a:t>
            </a:r>
          </a:p>
        </p:txBody>
      </p:sp>
    </p:spTree>
    <p:extLst>
      <p:ext uri="{BB962C8B-B14F-4D97-AF65-F5344CB8AC3E}">
        <p14:creationId xmlns:p14="http://schemas.microsoft.com/office/powerpoint/2010/main" val="230089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BDC5A-74EA-4B44-A3A7-A31DB5060F22}"/>
              </a:ext>
            </a:extLst>
          </p:cNvPr>
          <p:cNvSpPr>
            <a:spLocks noGrp="1"/>
          </p:cNvSpPr>
          <p:nvPr>
            <p:ph type="title"/>
          </p:nvPr>
        </p:nvSpPr>
        <p:spPr/>
        <p:txBody>
          <a:bodyPr/>
          <a:lstStyle/>
          <a:p>
            <a:r>
              <a:rPr lang="en-US" dirty="0"/>
              <a:t>Challenge 1: Reasons for Modelling</a:t>
            </a:r>
          </a:p>
        </p:txBody>
      </p:sp>
      <p:sp>
        <p:nvSpPr>
          <p:cNvPr id="3" name="Content Placeholder 2">
            <a:extLst>
              <a:ext uri="{FF2B5EF4-FFF2-40B4-BE49-F238E27FC236}">
                <a16:creationId xmlns:a16="http://schemas.microsoft.com/office/drawing/2014/main" id="{D13EDF9F-63CE-D341-8C74-01954003B1FF}"/>
              </a:ext>
            </a:extLst>
          </p:cNvPr>
          <p:cNvSpPr>
            <a:spLocks noGrp="1"/>
          </p:cNvSpPr>
          <p:nvPr>
            <p:ph idx="1"/>
          </p:nvPr>
        </p:nvSpPr>
        <p:spPr/>
        <p:txBody>
          <a:bodyPr/>
          <a:lstStyle/>
          <a:p>
            <a:r>
              <a:rPr lang="en-US" dirty="0"/>
              <a:t>In the early days of computer modelling, models were built to test the impacts of policies rather than scientific understanding </a:t>
            </a:r>
            <a:r>
              <a:rPr lang="en-US" i="1" dirty="0"/>
              <a:t>per se.</a:t>
            </a:r>
          </a:p>
          <a:p>
            <a:r>
              <a:rPr lang="en-US" dirty="0"/>
              <a:t>Agent-based models are now built to explore all stages of the </a:t>
            </a:r>
            <a:r>
              <a:rPr lang="en-US" i="1" dirty="0"/>
              <a:t>theory–practice</a:t>
            </a:r>
            <a:r>
              <a:rPr lang="en-US" dirty="0"/>
              <a:t> continuum (not just for prediction).</a:t>
            </a:r>
          </a:p>
          <a:p>
            <a:r>
              <a:rPr lang="en-US" dirty="0"/>
              <a:t>However, agent-based models are only useful for the purpose for which it was constructed, and as modelers we need to be explicit about this.</a:t>
            </a:r>
          </a:p>
          <a:p>
            <a:endParaRPr lang="en-US" dirty="0"/>
          </a:p>
          <a:p>
            <a:endParaRPr lang="en-US" dirty="0"/>
          </a:p>
        </p:txBody>
      </p:sp>
    </p:spTree>
    <p:extLst>
      <p:ext uri="{BB962C8B-B14F-4D97-AF65-F5344CB8AC3E}">
        <p14:creationId xmlns:p14="http://schemas.microsoft.com/office/powerpoint/2010/main" val="388616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6D55C-B1E3-F940-B740-F1838AC8DC2A}"/>
              </a:ext>
            </a:extLst>
          </p:cNvPr>
          <p:cNvSpPr>
            <a:spLocks noGrp="1"/>
          </p:cNvSpPr>
          <p:nvPr>
            <p:ph type="title"/>
          </p:nvPr>
        </p:nvSpPr>
        <p:spPr/>
        <p:txBody>
          <a:bodyPr/>
          <a:lstStyle/>
          <a:p>
            <a:r>
              <a:rPr lang="en-US" dirty="0"/>
              <a:t>Challenge 2: Theory and Models</a:t>
            </a:r>
          </a:p>
        </p:txBody>
      </p:sp>
      <p:sp>
        <p:nvSpPr>
          <p:cNvPr id="3" name="Content Placeholder 2">
            <a:extLst>
              <a:ext uri="{FF2B5EF4-FFF2-40B4-BE49-F238E27FC236}">
                <a16:creationId xmlns:a16="http://schemas.microsoft.com/office/drawing/2014/main" id="{22A06037-2088-1B49-9DFD-4B2592E7C37E}"/>
              </a:ext>
            </a:extLst>
          </p:cNvPr>
          <p:cNvSpPr>
            <a:spLocks noGrp="1"/>
          </p:cNvSpPr>
          <p:nvPr>
            <p:ph idx="1"/>
          </p:nvPr>
        </p:nvSpPr>
        <p:spPr/>
        <p:txBody>
          <a:bodyPr/>
          <a:lstStyle/>
          <a:p>
            <a:r>
              <a:rPr lang="en-US" dirty="0"/>
              <a:t>The goal of theory is to make the world understandable by finding the right level of abstraction (or simplification).</a:t>
            </a:r>
          </a:p>
          <a:p>
            <a:r>
              <a:rPr lang="en-US" dirty="0"/>
              <a:t>Traditionally in the social sciences, the role of a model was to translate a theory into a form whereby it could be tested, manipulated and refined.</a:t>
            </a:r>
          </a:p>
          <a:p>
            <a:pPr lvl="1"/>
            <a:r>
              <a:rPr lang="en-US" dirty="0"/>
              <a:t>But which theory to test? </a:t>
            </a:r>
          </a:p>
          <a:p>
            <a:pPr lvl="1"/>
            <a:r>
              <a:rPr lang="en-US" dirty="0"/>
              <a:t>Does  the theory have enough details to be </a:t>
            </a:r>
            <a:r>
              <a:rPr lang="en-US" dirty="0" err="1"/>
              <a:t>agentized</a:t>
            </a:r>
            <a:r>
              <a:rPr lang="en-US" dirty="0"/>
              <a:t>?  </a:t>
            </a:r>
          </a:p>
          <a:p>
            <a:r>
              <a:rPr lang="en-US" dirty="0"/>
              <a:t>With agent-based models (along with computational modelling more generally) models are often being used to develop theory.</a:t>
            </a:r>
          </a:p>
          <a:p>
            <a:pPr lvl="1"/>
            <a:r>
              <a:rPr lang="en-US" dirty="0"/>
              <a:t>If this is the case we need to be explicit about the assumptions.</a:t>
            </a:r>
          </a:p>
        </p:txBody>
      </p:sp>
    </p:spTree>
    <p:extLst>
      <p:ext uri="{BB962C8B-B14F-4D97-AF65-F5344CB8AC3E}">
        <p14:creationId xmlns:p14="http://schemas.microsoft.com/office/powerpoint/2010/main" val="2997089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5A7FE-F4BD-B04E-B7A6-D7F5C1E9EA4A}"/>
              </a:ext>
            </a:extLst>
          </p:cNvPr>
          <p:cNvSpPr>
            <a:spLocks noGrp="1"/>
          </p:cNvSpPr>
          <p:nvPr>
            <p:ph type="title"/>
          </p:nvPr>
        </p:nvSpPr>
        <p:spPr/>
        <p:txBody>
          <a:bodyPr/>
          <a:lstStyle/>
          <a:p>
            <a:r>
              <a:rPr lang="en-US" dirty="0"/>
              <a:t>Challenge 3: Inter-Model Comparison</a:t>
            </a:r>
          </a:p>
        </p:txBody>
      </p:sp>
      <p:sp>
        <p:nvSpPr>
          <p:cNvPr id="3" name="Content Placeholder 2">
            <a:extLst>
              <a:ext uri="{FF2B5EF4-FFF2-40B4-BE49-F238E27FC236}">
                <a16:creationId xmlns:a16="http://schemas.microsoft.com/office/drawing/2014/main" id="{6DC959BD-EA91-A149-8973-1F3ACD4A5558}"/>
              </a:ext>
            </a:extLst>
          </p:cNvPr>
          <p:cNvSpPr>
            <a:spLocks noGrp="1"/>
          </p:cNvSpPr>
          <p:nvPr>
            <p:ph idx="1"/>
          </p:nvPr>
        </p:nvSpPr>
        <p:spPr>
          <a:xfrm>
            <a:off x="838200" y="1825625"/>
            <a:ext cx="10515600" cy="4741430"/>
          </a:xfrm>
        </p:spPr>
        <p:txBody>
          <a:bodyPr>
            <a:normAutofit fontScale="85000" lnSpcReduction="20000"/>
          </a:bodyPr>
          <a:lstStyle/>
          <a:p>
            <a:r>
              <a:rPr lang="en-US" dirty="0"/>
              <a:t>Growing number of agent-based models.</a:t>
            </a:r>
          </a:p>
          <a:p>
            <a:pPr lvl="1"/>
            <a:r>
              <a:rPr lang="en-US" dirty="0"/>
              <a:t>Many are based on case studies, one-off models or as proof of concept.</a:t>
            </a:r>
          </a:p>
          <a:p>
            <a:r>
              <a:rPr lang="en-US" dirty="0"/>
              <a:t>Limited inter-model comparison such as is seen in other disciplines. </a:t>
            </a:r>
          </a:p>
          <a:p>
            <a:pPr lvl="1"/>
            <a:r>
              <a:rPr lang="en-US" dirty="0"/>
              <a:t>E.g., the Ice Sheet Model </a:t>
            </a:r>
            <a:r>
              <a:rPr lang="en-US" dirty="0" err="1"/>
              <a:t>Intercomparison</a:t>
            </a:r>
            <a:r>
              <a:rPr lang="en-US" dirty="0"/>
              <a:t> Project</a:t>
            </a:r>
          </a:p>
          <a:p>
            <a:r>
              <a:rPr lang="en-US" dirty="0"/>
              <a:t>Efforts are being made to compare different models applied to the same phenomena.</a:t>
            </a:r>
          </a:p>
          <a:p>
            <a:pPr lvl="1"/>
            <a:r>
              <a:rPr lang="en-US" dirty="0"/>
              <a:t>E.g. Ebola, Malaria, </a:t>
            </a:r>
          </a:p>
          <a:p>
            <a:r>
              <a:rPr lang="en-US" dirty="0"/>
              <a:t>Efforts also being made to common features of models exploring the same phenomena in order to find what constitutes the </a:t>
            </a:r>
            <a:r>
              <a:rPr lang="en-US" i="1" dirty="0"/>
              <a:t>must have </a:t>
            </a:r>
            <a:r>
              <a:rPr lang="en-US" dirty="0"/>
              <a:t>features</a:t>
            </a:r>
          </a:p>
          <a:p>
            <a:r>
              <a:rPr lang="en-US" dirty="0"/>
              <a:t>E.g. Slums</a:t>
            </a:r>
          </a:p>
          <a:p>
            <a:r>
              <a:rPr lang="en-US" dirty="0"/>
              <a:t>However, there are no centralized agent-based modelling repositories that pool together knowledge, code and data.</a:t>
            </a:r>
          </a:p>
          <a:p>
            <a:pPr lvl="1"/>
            <a:r>
              <a:rPr lang="en-US" dirty="0"/>
              <a:t>Nor is there any standard model or protocol on what constitutes an agent or its decision-making process.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230728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220DD-C411-F140-89DF-6632685CBD8E}"/>
              </a:ext>
            </a:extLst>
          </p:cNvPr>
          <p:cNvSpPr>
            <a:spLocks noGrp="1"/>
          </p:cNvSpPr>
          <p:nvPr>
            <p:ph type="title"/>
          </p:nvPr>
        </p:nvSpPr>
        <p:spPr/>
        <p:txBody>
          <a:bodyPr/>
          <a:lstStyle/>
          <a:p>
            <a:r>
              <a:rPr lang="en-US" dirty="0"/>
              <a:t>Challenge 4: Replication and Experiment</a:t>
            </a:r>
          </a:p>
        </p:txBody>
      </p:sp>
      <p:sp>
        <p:nvSpPr>
          <p:cNvPr id="3" name="Content Placeholder 2">
            <a:extLst>
              <a:ext uri="{FF2B5EF4-FFF2-40B4-BE49-F238E27FC236}">
                <a16:creationId xmlns:a16="http://schemas.microsoft.com/office/drawing/2014/main" id="{83DA8F08-DC9A-304D-AE0A-C05695F5A84F}"/>
              </a:ext>
            </a:extLst>
          </p:cNvPr>
          <p:cNvSpPr>
            <a:spLocks noGrp="1"/>
          </p:cNvSpPr>
          <p:nvPr>
            <p:ph idx="1"/>
          </p:nvPr>
        </p:nvSpPr>
        <p:spPr/>
        <p:txBody>
          <a:bodyPr/>
          <a:lstStyle/>
          <a:p>
            <a:r>
              <a:rPr lang="en-US" dirty="0"/>
              <a:t>Replication is one of the main principles of the scientific method</a:t>
            </a:r>
          </a:p>
          <a:p>
            <a:r>
              <a:rPr lang="en-US" dirty="0"/>
              <a:t>In the confines of a publication, this is hard to achieve with agent-based models. </a:t>
            </a:r>
          </a:p>
          <a:p>
            <a:r>
              <a:rPr lang="en-US" dirty="0"/>
              <a:t>Attempts are being made</a:t>
            </a:r>
          </a:p>
          <a:p>
            <a:pPr lvl="1"/>
            <a:r>
              <a:rPr lang="en-US" dirty="0"/>
              <a:t>ODD protocol, the ODD+D protocol and UML</a:t>
            </a:r>
          </a:p>
          <a:p>
            <a:r>
              <a:rPr lang="en-US" dirty="0"/>
              <a:t>Many modelers don’t share their models or data</a:t>
            </a:r>
          </a:p>
          <a:p>
            <a:r>
              <a:rPr lang="en-US" dirty="0"/>
              <a:t>Why? </a:t>
            </a:r>
          </a:p>
        </p:txBody>
      </p:sp>
    </p:spTree>
    <p:extLst>
      <p:ext uri="{BB962C8B-B14F-4D97-AF65-F5344CB8AC3E}">
        <p14:creationId xmlns:p14="http://schemas.microsoft.com/office/powerpoint/2010/main" val="3118295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759BB-3D47-0D44-8279-137EE8026D39}"/>
              </a:ext>
            </a:extLst>
          </p:cNvPr>
          <p:cNvSpPr>
            <a:spLocks noGrp="1"/>
          </p:cNvSpPr>
          <p:nvPr>
            <p:ph type="title"/>
          </p:nvPr>
        </p:nvSpPr>
        <p:spPr/>
        <p:txBody>
          <a:bodyPr/>
          <a:lstStyle/>
          <a:p>
            <a:r>
              <a:rPr lang="en-US" dirty="0"/>
              <a:t>Challenge 5: Verification &amp; Validation (V &amp; V)</a:t>
            </a:r>
          </a:p>
        </p:txBody>
      </p:sp>
      <p:sp>
        <p:nvSpPr>
          <p:cNvPr id="3" name="Content Placeholder 2">
            <a:extLst>
              <a:ext uri="{FF2B5EF4-FFF2-40B4-BE49-F238E27FC236}">
                <a16:creationId xmlns:a16="http://schemas.microsoft.com/office/drawing/2014/main" id="{62DF76BC-17E6-7E44-A8FC-2268DEC436A0}"/>
              </a:ext>
            </a:extLst>
          </p:cNvPr>
          <p:cNvSpPr>
            <a:spLocks noGrp="1"/>
          </p:cNvSpPr>
          <p:nvPr>
            <p:ph idx="1"/>
          </p:nvPr>
        </p:nvSpPr>
        <p:spPr/>
        <p:txBody>
          <a:bodyPr>
            <a:normAutofit lnSpcReduction="10000"/>
          </a:bodyPr>
          <a:lstStyle/>
          <a:p>
            <a:r>
              <a:rPr lang="en-US" dirty="0"/>
              <a:t>While discussed earlier we list these here as V &amp; V is needed for replication and experimentation </a:t>
            </a:r>
          </a:p>
          <a:p>
            <a:r>
              <a:rPr lang="en-US" dirty="0"/>
              <a:t>Validation is a big challenge.</a:t>
            </a:r>
          </a:p>
          <a:p>
            <a:pPr lvl="1"/>
            <a:r>
              <a:rPr lang="en-US" dirty="0"/>
              <a:t>How can we rigorously evaluate how well the model matches the real-world system it is attempting to simulate?</a:t>
            </a:r>
          </a:p>
          <a:p>
            <a:r>
              <a:rPr lang="en-US" dirty="0"/>
              <a:t>Agent-based models embrace heterogeneous systems that evolve over time, where the linkages between dependent and independent variables are difficult, if not impossible, to observe due to their rich model structure</a:t>
            </a:r>
          </a:p>
          <a:p>
            <a:r>
              <a:rPr lang="en-US" dirty="0"/>
              <a:t>Finding appropriately rich and detailed data to validate such systems is difficult.</a:t>
            </a:r>
          </a:p>
          <a:p>
            <a:endParaRPr lang="en-US" dirty="0"/>
          </a:p>
          <a:p>
            <a:endParaRPr lang="en-US" dirty="0"/>
          </a:p>
          <a:p>
            <a:endParaRPr lang="en-US" dirty="0"/>
          </a:p>
        </p:txBody>
      </p:sp>
    </p:spTree>
    <p:extLst>
      <p:ext uri="{BB962C8B-B14F-4D97-AF65-F5344CB8AC3E}">
        <p14:creationId xmlns:p14="http://schemas.microsoft.com/office/powerpoint/2010/main" val="8071764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TotalTime>
  <Words>1959</Words>
  <Application>Microsoft Macintosh PowerPoint</Application>
  <PresentationFormat>Widescreen</PresentationFormat>
  <Paragraphs>156</Paragraphs>
  <Slides>24</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Chapter 12</vt:lpstr>
      <vt:lpstr>Learning Objectives</vt:lpstr>
      <vt:lpstr>Introduction</vt:lpstr>
      <vt:lpstr>Remaining Challenges</vt:lpstr>
      <vt:lpstr>Challenge 1: Reasons for Modelling</vt:lpstr>
      <vt:lpstr>Challenge 2: Theory and Models</vt:lpstr>
      <vt:lpstr>Challenge 3: Inter-Model Comparison</vt:lpstr>
      <vt:lpstr>Challenge 4: Replication and Experiment</vt:lpstr>
      <vt:lpstr>Challenge 5: Verification &amp; Validation (V &amp; V)</vt:lpstr>
      <vt:lpstr>Challenge 6: Agent Representation, Aggregation and Dynamics</vt:lpstr>
      <vt:lpstr>Challenge 7: Behavior</vt:lpstr>
      <vt:lpstr>Challenge 8: Sharing and Dissemination of the Model</vt:lpstr>
      <vt:lpstr>Challenge 8: Sharing and Dissemination of the Model</vt:lpstr>
      <vt:lpstr>Challenge 9: Data Challenges</vt:lpstr>
      <vt:lpstr>Looking Ahead</vt:lpstr>
      <vt:lpstr>Looking Ahead: Big Data and Agent-based Modeling</vt:lpstr>
      <vt:lpstr>Looking Ahead: Model Integration</vt:lpstr>
      <vt:lpstr>Looking Ahead: Uncertainty and Ensembles</vt:lpstr>
      <vt:lpstr>Looking Ahead: Data Assimilation</vt:lpstr>
      <vt:lpstr>Looking Ahead: Spatially Learning Agents</vt:lpstr>
      <vt:lpstr>Discussion</vt:lpstr>
      <vt:lpstr>Summary</vt:lpstr>
      <vt:lpstr>Further Reading</vt:lpstr>
      <vt:lpstr>Online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12</dc:title>
  <dc:creator>Microsoft Office User</dc:creator>
  <cp:lastModifiedBy>Microsoft Office User</cp:lastModifiedBy>
  <cp:revision>11</cp:revision>
  <dcterms:created xsi:type="dcterms:W3CDTF">2019-01-11T16:39:24Z</dcterms:created>
  <dcterms:modified xsi:type="dcterms:W3CDTF">2019-01-11T18:03:44Z</dcterms:modified>
</cp:coreProperties>
</file>